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1" r:id="rId5"/>
    <p:sldId id="282" r:id="rId6"/>
    <p:sldId id="286" r:id="rId7"/>
    <p:sldId id="287" r:id="rId8"/>
    <p:sldId id="288" r:id="rId9"/>
    <p:sldId id="289" r:id="rId10"/>
    <p:sldId id="292" r:id="rId11"/>
    <p:sldId id="293" r:id="rId12"/>
    <p:sldId id="294" r:id="rId13"/>
    <p:sldId id="29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FF00"/>
    <a:srgbClr val="FFF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710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211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EDC06-2409-1242-8A37-D3858A6C55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E3719C-5FF9-2148-ABA2-B7169486CB6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1EEBAEB-1312-8349-B2CC-5AE7CE9FA1E0}" type="parTrans" cxnId="{5F7A5F83-6D7F-CB41-B475-F82A840C2675}">
      <dgm:prSet/>
      <dgm:spPr/>
      <dgm:t>
        <a:bodyPr/>
        <a:lstStyle/>
        <a:p>
          <a:endParaRPr lang="en-US"/>
        </a:p>
      </dgm:t>
    </dgm:pt>
    <dgm:pt modelId="{2E70C55F-6BDE-6C48-BBC3-60FF956A433F}" type="sibTrans" cxnId="{5F7A5F83-6D7F-CB41-B475-F82A840C2675}">
      <dgm:prSet/>
      <dgm:spPr/>
      <dgm:t>
        <a:bodyPr/>
        <a:lstStyle/>
        <a:p>
          <a:endParaRPr lang="en-US"/>
        </a:p>
      </dgm:t>
    </dgm:pt>
    <dgm:pt modelId="{DA0CF8C9-179E-8A47-8D57-D2781AC422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4827DB-AF65-FB49-BE38-56C2BE24E8A8}" type="sibTrans" cxnId="{764F4CFF-5A9E-084F-92BD-AF026F7E687D}">
      <dgm:prSet/>
      <dgm:spPr/>
      <dgm:t>
        <a:bodyPr/>
        <a:lstStyle/>
        <a:p>
          <a:endParaRPr lang="en-US"/>
        </a:p>
      </dgm:t>
    </dgm:pt>
    <dgm:pt modelId="{3BBC6D88-81D6-FA4E-BDB4-A21335FA8579}" type="parTrans" cxnId="{764F4CFF-5A9E-084F-92BD-AF026F7E687D}">
      <dgm:prSet/>
      <dgm:spPr/>
      <dgm:t>
        <a:bodyPr/>
        <a:lstStyle/>
        <a:p>
          <a:endParaRPr lang="en-US"/>
        </a:p>
      </dgm:t>
    </dgm:pt>
    <dgm:pt modelId="{DB04D230-BDD2-6A42-9961-132F63A2D7F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6ACF77-EFE9-1C4A-B614-E82C9B1D0F04}" type="sibTrans" cxnId="{D8BB02F8-9A30-444D-8997-B576A6BD3F40}">
      <dgm:prSet/>
      <dgm:spPr/>
      <dgm:t>
        <a:bodyPr/>
        <a:lstStyle/>
        <a:p>
          <a:endParaRPr lang="en-US"/>
        </a:p>
      </dgm:t>
    </dgm:pt>
    <dgm:pt modelId="{2FF57FCD-74C4-9940-A9BC-DE7EB699BE59}" type="parTrans" cxnId="{D8BB02F8-9A30-444D-8997-B576A6BD3F40}">
      <dgm:prSet/>
      <dgm:spPr/>
      <dgm:t>
        <a:bodyPr/>
        <a:lstStyle/>
        <a:p>
          <a:endParaRPr lang="en-US"/>
        </a:p>
      </dgm:t>
    </dgm:pt>
    <dgm:pt modelId="{0D0C0D43-D00E-B14D-92C8-0305DD4F49B1}" type="pres">
      <dgm:prSet presAssocID="{0E9EDC06-2409-1242-8A37-D3858A6C55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04F0-B1A2-3144-AAF1-4448B013F6BF}" type="pres">
      <dgm:prSet presAssocID="{C6E3719C-5FF9-2148-ABA2-B7169486CB6C}" presName="dummy" presStyleCnt="0"/>
      <dgm:spPr/>
      <dgm:t>
        <a:bodyPr/>
        <a:lstStyle/>
        <a:p>
          <a:endParaRPr lang="en-US"/>
        </a:p>
      </dgm:t>
    </dgm:pt>
    <dgm:pt modelId="{4174D4A5-53B0-8D44-BE04-EEE5EB0A579B}" type="pres">
      <dgm:prSet presAssocID="{C6E3719C-5FF9-2148-ABA2-B7169486CB6C}" presName="node" presStyleLbl="revTx" presStyleIdx="0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E7CF-CA10-3C4A-9A57-B0B6274C0F35}" type="pres">
      <dgm:prSet presAssocID="{2E70C55F-6BDE-6C48-BBC3-60FF956A433F}" presName="sibTrans" presStyleLbl="node1" presStyleIdx="0" presStyleCnt="3" custLinFactNeighborX="14910" custLinFactNeighborY="3976" custRadScaleRad="162200"/>
      <dgm:spPr/>
      <dgm:t>
        <a:bodyPr/>
        <a:lstStyle/>
        <a:p>
          <a:endParaRPr lang="en-US"/>
        </a:p>
      </dgm:t>
    </dgm:pt>
    <dgm:pt modelId="{B5803189-57EB-2C48-8564-11E21DEFC5C1}" type="pres">
      <dgm:prSet presAssocID="{DA0CF8C9-179E-8A47-8D57-D2781AC4224D}" presName="dummy" presStyleCnt="0"/>
      <dgm:spPr/>
      <dgm:t>
        <a:bodyPr/>
        <a:lstStyle/>
        <a:p>
          <a:endParaRPr lang="en-US"/>
        </a:p>
      </dgm:t>
    </dgm:pt>
    <dgm:pt modelId="{EEFC8EF3-07A0-6148-A740-E628E87EBCB6}" type="pres">
      <dgm:prSet presAssocID="{DA0CF8C9-179E-8A47-8D57-D2781AC4224D}" presName="node" presStyleLbl="revTx" presStyleIdx="1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8B22-FAA1-2546-A32D-BD622390DDAB}" type="pres">
      <dgm:prSet presAssocID="{BB4827DB-AF65-FB49-BE38-56C2BE24E8A8}" presName="sibTrans" presStyleLbl="node1" presStyleIdx="1" presStyleCnt="3" custLinFactNeighborX="13916" custLinFactNeighborY="5467"/>
      <dgm:spPr/>
      <dgm:t>
        <a:bodyPr/>
        <a:lstStyle/>
        <a:p>
          <a:endParaRPr lang="en-US"/>
        </a:p>
      </dgm:t>
    </dgm:pt>
    <dgm:pt modelId="{6F9A9340-65E6-7F43-A0E9-D4E805B50859}" type="pres">
      <dgm:prSet presAssocID="{DB04D230-BDD2-6A42-9961-132F63A2D7FF}" presName="dummy" presStyleCnt="0"/>
      <dgm:spPr/>
      <dgm:t>
        <a:bodyPr/>
        <a:lstStyle/>
        <a:p>
          <a:endParaRPr lang="en-US"/>
        </a:p>
      </dgm:t>
    </dgm:pt>
    <dgm:pt modelId="{E85F82A7-5672-2A40-9A2E-F8A0C9290D83}" type="pres">
      <dgm:prSet presAssocID="{DB04D230-BDD2-6A42-9961-132F63A2D7FF}" presName="node" presStyleLbl="revTx" presStyleIdx="2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1F47-0A5C-A04B-A088-8582552542A5}" type="pres">
      <dgm:prSet presAssocID="{D66ACF77-EFE9-1C4A-B614-E82C9B1D0F04}" presName="sibTrans" presStyleLbl="node1" presStyleIdx="2" presStyleCnt="3" custLinFactNeighborX="13419" custLinFactNeighborY="2485" custRadScaleRad="202750"/>
      <dgm:spPr/>
      <dgm:t>
        <a:bodyPr/>
        <a:lstStyle/>
        <a:p>
          <a:endParaRPr lang="en-US"/>
        </a:p>
      </dgm:t>
    </dgm:pt>
  </dgm:ptLst>
  <dgm:cxnLst>
    <dgm:cxn modelId="{588B7FEA-D12F-B147-9A61-7CE69070D788}" type="presOf" srcId="{BB4827DB-AF65-FB49-BE38-56C2BE24E8A8}" destId="{25198B22-FAA1-2546-A32D-BD622390DDAB}" srcOrd="0" destOrd="0" presId="urn:microsoft.com/office/officeart/2005/8/layout/cycle1"/>
    <dgm:cxn modelId="{471D01C9-BC1E-8B4D-B6A0-3CCF632485A8}" type="presOf" srcId="{DA0CF8C9-179E-8A47-8D57-D2781AC4224D}" destId="{EEFC8EF3-07A0-6148-A740-E628E87EBCB6}" srcOrd="0" destOrd="0" presId="urn:microsoft.com/office/officeart/2005/8/layout/cycle1"/>
    <dgm:cxn modelId="{5D2AA005-33B1-EA4D-854B-A4207565424E}" type="presOf" srcId="{C6E3719C-5FF9-2148-ABA2-B7169486CB6C}" destId="{4174D4A5-53B0-8D44-BE04-EEE5EB0A579B}" srcOrd="0" destOrd="0" presId="urn:microsoft.com/office/officeart/2005/8/layout/cycle1"/>
    <dgm:cxn modelId="{5F7A5F83-6D7F-CB41-B475-F82A840C2675}" srcId="{0E9EDC06-2409-1242-8A37-D3858A6C55CD}" destId="{C6E3719C-5FF9-2148-ABA2-B7169486CB6C}" srcOrd="0" destOrd="0" parTransId="{C1EEBAEB-1312-8349-B2CC-5AE7CE9FA1E0}" sibTransId="{2E70C55F-6BDE-6C48-BBC3-60FF956A433F}"/>
    <dgm:cxn modelId="{A9544A97-D845-F84C-9A52-81D49BE80505}" type="presOf" srcId="{2E70C55F-6BDE-6C48-BBC3-60FF956A433F}" destId="{EFEEE7CF-CA10-3C4A-9A57-B0B6274C0F35}" srcOrd="0" destOrd="0" presId="urn:microsoft.com/office/officeart/2005/8/layout/cycle1"/>
    <dgm:cxn modelId="{DC24CF22-4CD6-F948-B1EC-E1F608D9F0F4}" type="presOf" srcId="{D66ACF77-EFE9-1C4A-B614-E82C9B1D0F04}" destId="{5D8E1F47-0A5C-A04B-A088-8582552542A5}" srcOrd="0" destOrd="0" presId="urn:microsoft.com/office/officeart/2005/8/layout/cycle1"/>
    <dgm:cxn modelId="{7ED8D6D4-9A8D-124C-8A04-D3F1999CFBA8}" type="presOf" srcId="{0E9EDC06-2409-1242-8A37-D3858A6C55CD}" destId="{0D0C0D43-D00E-B14D-92C8-0305DD4F49B1}" srcOrd="0" destOrd="0" presId="urn:microsoft.com/office/officeart/2005/8/layout/cycle1"/>
    <dgm:cxn modelId="{3D8627BD-52BF-E743-98F4-882B7B8E5FA4}" type="presOf" srcId="{DB04D230-BDD2-6A42-9961-132F63A2D7FF}" destId="{E85F82A7-5672-2A40-9A2E-F8A0C9290D83}" srcOrd="0" destOrd="0" presId="urn:microsoft.com/office/officeart/2005/8/layout/cycle1"/>
    <dgm:cxn modelId="{764F4CFF-5A9E-084F-92BD-AF026F7E687D}" srcId="{0E9EDC06-2409-1242-8A37-D3858A6C55CD}" destId="{DA0CF8C9-179E-8A47-8D57-D2781AC4224D}" srcOrd="1" destOrd="0" parTransId="{3BBC6D88-81D6-FA4E-BDB4-A21335FA8579}" sibTransId="{BB4827DB-AF65-FB49-BE38-56C2BE24E8A8}"/>
    <dgm:cxn modelId="{D8BB02F8-9A30-444D-8997-B576A6BD3F40}" srcId="{0E9EDC06-2409-1242-8A37-D3858A6C55CD}" destId="{DB04D230-BDD2-6A42-9961-132F63A2D7FF}" srcOrd="2" destOrd="0" parTransId="{2FF57FCD-74C4-9940-A9BC-DE7EB699BE59}" sibTransId="{D66ACF77-EFE9-1C4A-B614-E82C9B1D0F04}"/>
    <dgm:cxn modelId="{6C42E05B-1591-FF4A-9125-5BDC19E3FCFA}" type="presParOf" srcId="{0D0C0D43-D00E-B14D-92C8-0305DD4F49B1}" destId="{6C6204F0-B1A2-3144-AAF1-4448B013F6BF}" srcOrd="0" destOrd="0" presId="urn:microsoft.com/office/officeart/2005/8/layout/cycle1"/>
    <dgm:cxn modelId="{14AE3293-815C-744A-BB1F-6192B7712D06}" type="presParOf" srcId="{0D0C0D43-D00E-B14D-92C8-0305DD4F49B1}" destId="{4174D4A5-53B0-8D44-BE04-EEE5EB0A579B}" srcOrd="1" destOrd="0" presId="urn:microsoft.com/office/officeart/2005/8/layout/cycle1"/>
    <dgm:cxn modelId="{8D0BA395-DA19-D349-BF83-34AADC80B93B}" type="presParOf" srcId="{0D0C0D43-D00E-B14D-92C8-0305DD4F49B1}" destId="{EFEEE7CF-CA10-3C4A-9A57-B0B6274C0F35}" srcOrd="2" destOrd="0" presId="urn:microsoft.com/office/officeart/2005/8/layout/cycle1"/>
    <dgm:cxn modelId="{D3F01913-95D6-A047-9A12-B5F9DCBBCF28}" type="presParOf" srcId="{0D0C0D43-D00E-B14D-92C8-0305DD4F49B1}" destId="{B5803189-57EB-2C48-8564-11E21DEFC5C1}" srcOrd="3" destOrd="0" presId="urn:microsoft.com/office/officeart/2005/8/layout/cycle1"/>
    <dgm:cxn modelId="{2C3D8E52-CB5D-D248-B861-F0F9A5BAC887}" type="presParOf" srcId="{0D0C0D43-D00E-B14D-92C8-0305DD4F49B1}" destId="{EEFC8EF3-07A0-6148-A740-E628E87EBCB6}" srcOrd="4" destOrd="0" presId="urn:microsoft.com/office/officeart/2005/8/layout/cycle1"/>
    <dgm:cxn modelId="{DC324E53-B55F-5E48-B945-3B1B2095C961}" type="presParOf" srcId="{0D0C0D43-D00E-B14D-92C8-0305DD4F49B1}" destId="{25198B22-FAA1-2546-A32D-BD622390DDAB}" srcOrd="5" destOrd="0" presId="urn:microsoft.com/office/officeart/2005/8/layout/cycle1"/>
    <dgm:cxn modelId="{6CD5C948-B94C-3048-BF57-E05F83CD38C6}" type="presParOf" srcId="{0D0C0D43-D00E-B14D-92C8-0305DD4F49B1}" destId="{6F9A9340-65E6-7F43-A0E9-D4E805B50859}" srcOrd="6" destOrd="0" presId="urn:microsoft.com/office/officeart/2005/8/layout/cycle1"/>
    <dgm:cxn modelId="{CBBE4F2C-BFCB-A746-80C2-CE0F59F039AE}" type="presParOf" srcId="{0D0C0D43-D00E-B14D-92C8-0305DD4F49B1}" destId="{E85F82A7-5672-2A40-9A2E-F8A0C9290D83}" srcOrd="7" destOrd="0" presId="urn:microsoft.com/office/officeart/2005/8/layout/cycle1"/>
    <dgm:cxn modelId="{08CFDEA3-0082-A445-BD72-9DFA59EF1123}" type="presParOf" srcId="{0D0C0D43-D00E-B14D-92C8-0305DD4F49B1}" destId="{5D8E1F47-0A5C-A04B-A088-8582552542A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EDC06-2409-1242-8A37-D3858A6C55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E3719C-5FF9-2148-ABA2-B7169486CB6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1EEBAEB-1312-8349-B2CC-5AE7CE9FA1E0}" type="parTrans" cxnId="{5F7A5F83-6D7F-CB41-B475-F82A840C2675}">
      <dgm:prSet/>
      <dgm:spPr/>
      <dgm:t>
        <a:bodyPr/>
        <a:lstStyle/>
        <a:p>
          <a:endParaRPr lang="en-US"/>
        </a:p>
      </dgm:t>
    </dgm:pt>
    <dgm:pt modelId="{2E70C55F-6BDE-6C48-BBC3-60FF956A433F}" type="sibTrans" cxnId="{5F7A5F83-6D7F-CB41-B475-F82A840C2675}">
      <dgm:prSet/>
      <dgm:spPr/>
      <dgm:t>
        <a:bodyPr/>
        <a:lstStyle/>
        <a:p>
          <a:endParaRPr lang="en-US"/>
        </a:p>
      </dgm:t>
    </dgm:pt>
    <dgm:pt modelId="{DA0CF8C9-179E-8A47-8D57-D2781AC422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4827DB-AF65-FB49-BE38-56C2BE24E8A8}" type="sibTrans" cxnId="{764F4CFF-5A9E-084F-92BD-AF026F7E687D}">
      <dgm:prSet/>
      <dgm:spPr/>
      <dgm:t>
        <a:bodyPr/>
        <a:lstStyle/>
        <a:p>
          <a:endParaRPr lang="en-US"/>
        </a:p>
      </dgm:t>
    </dgm:pt>
    <dgm:pt modelId="{3BBC6D88-81D6-FA4E-BDB4-A21335FA8579}" type="parTrans" cxnId="{764F4CFF-5A9E-084F-92BD-AF026F7E687D}">
      <dgm:prSet/>
      <dgm:spPr/>
      <dgm:t>
        <a:bodyPr/>
        <a:lstStyle/>
        <a:p>
          <a:endParaRPr lang="en-US"/>
        </a:p>
      </dgm:t>
    </dgm:pt>
    <dgm:pt modelId="{DB04D230-BDD2-6A42-9961-132F63A2D7F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6ACF77-EFE9-1C4A-B614-E82C9B1D0F04}" type="sibTrans" cxnId="{D8BB02F8-9A30-444D-8997-B576A6BD3F40}">
      <dgm:prSet/>
      <dgm:spPr/>
      <dgm:t>
        <a:bodyPr/>
        <a:lstStyle/>
        <a:p>
          <a:endParaRPr lang="en-US"/>
        </a:p>
      </dgm:t>
    </dgm:pt>
    <dgm:pt modelId="{2FF57FCD-74C4-9940-A9BC-DE7EB699BE59}" type="parTrans" cxnId="{D8BB02F8-9A30-444D-8997-B576A6BD3F40}">
      <dgm:prSet/>
      <dgm:spPr/>
      <dgm:t>
        <a:bodyPr/>
        <a:lstStyle/>
        <a:p>
          <a:endParaRPr lang="en-US"/>
        </a:p>
      </dgm:t>
    </dgm:pt>
    <dgm:pt modelId="{0D0C0D43-D00E-B14D-92C8-0305DD4F49B1}" type="pres">
      <dgm:prSet presAssocID="{0E9EDC06-2409-1242-8A37-D3858A6C55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04F0-B1A2-3144-AAF1-4448B013F6BF}" type="pres">
      <dgm:prSet presAssocID="{C6E3719C-5FF9-2148-ABA2-B7169486CB6C}" presName="dummy" presStyleCnt="0"/>
      <dgm:spPr/>
      <dgm:t>
        <a:bodyPr/>
        <a:lstStyle/>
        <a:p>
          <a:endParaRPr lang="en-US"/>
        </a:p>
      </dgm:t>
    </dgm:pt>
    <dgm:pt modelId="{4174D4A5-53B0-8D44-BE04-EEE5EB0A579B}" type="pres">
      <dgm:prSet presAssocID="{C6E3719C-5FF9-2148-ABA2-B7169486CB6C}" presName="node" presStyleLbl="revTx" presStyleIdx="0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E7CF-CA10-3C4A-9A57-B0B6274C0F35}" type="pres">
      <dgm:prSet presAssocID="{2E70C55F-6BDE-6C48-BBC3-60FF956A433F}" presName="sibTrans" presStyleLbl="node1" presStyleIdx="0" presStyleCnt="3" custLinFactNeighborX="14910" custLinFactNeighborY="3976" custRadScaleRad="162200"/>
      <dgm:spPr/>
      <dgm:t>
        <a:bodyPr/>
        <a:lstStyle/>
        <a:p>
          <a:endParaRPr lang="en-US"/>
        </a:p>
      </dgm:t>
    </dgm:pt>
    <dgm:pt modelId="{B5803189-57EB-2C48-8564-11E21DEFC5C1}" type="pres">
      <dgm:prSet presAssocID="{DA0CF8C9-179E-8A47-8D57-D2781AC4224D}" presName="dummy" presStyleCnt="0"/>
      <dgm:spPr/>
      <dgm:t>
        <a:bodyPr/>
        <a:lstStyle/>
        <a:p>
          <a:endParaRPr lang="en-US"/>
        </a:p>
      </dgm:t>
    </dgm:pt>
    <dgm:pt modelId="{EEFC8EF3-07A0-6148-A740-E628E87EBCB6}" type="pres">
      <dgm:prSet presAssocID="{DA0CF8C9-179E-8A47-8D57-D2781AC4224D}" presName="node" presStyleLbl="revTx" presStyleIdx="1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8B22-FAA1-2546-A32D-BD622390DDAB}" type="pres">
      <dgm:prSet presAssocID="{BB4827DB-AF65-FB49-BE38-56C2BE24E8A8}" presName="sibTrans" presStyleLbl="node1" presStyleIdx="1" presStyleCnt="3" custLinFactNeighborX="13916" custLinFactNeighborY="5467"/>
      <dgm:spPr/>
      <dgm:t>
        <a:bodyPr/>
        <a:lstStyle/>
        <a:p>
          <a:endParaRPr lang="en-US"/>
        </a:p>
      </dgm:t>
    </dgm:pt>
    <dgm:pt modelId="{6F9A9340-65E6-7F43-A0E9-D4E805B50859}" type="pres">
      <dgm:prSet presAssocID="{DB04D230-BDD2-6A42-9961-132F63A2D7FF}" presName="dummy" presStyleCnt="0"/>
      <dgm:spPr/>
      <dgm:t>
        <a:bodyPr/>
        <a:lstStyle/>
        <a:p>
          <a:endParaRPr lang="en-US"/>
        </a:p>
      </dgm:t>
    </dgm:pt>
    <dgm:pt modelId="{E85F82A7-5672-2A40-9A2E-F8A0C9290D83}" type="pres">
      <dgm:prSet presAssocID="{DB04D230-BDD2-6A42-9961-132F63A2D7FF}" presName="node" presStyleLbl="revTx" presStyleIdx="2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1F47-0A5C-A04B-A088-8582552542A5}" type="pres">
      <dgm:prSet presAssocID="{D66ACF77-EFE9-1C4A-B614-E82C9B1D0F04}" presName="sibTrans" presStyleLbl="node1" presStyleIdx="2" presStyleCnt="3" custLinFactNeighborX="13419" custLinFactNeighborY="2485" custRadScaleRad="202750"/>
      <dgm:spPr/>
      <dgm:t>
        <a:bodyPr/>
        <a:lstStyle/>
        <a:p>
          <a:endParaRPr lang="en-US"/>
        </a:p>
      </dgm:t>
    </dgm:pt>
  </dgm:ptLst>
  <dgm:cxnLst>
    <dgm:cxn modelId="{764F4CFF-5A9E-084F-92BD-AF026F7E687D}" srcId="{0E9EDC06-2409-1242-8A37-D3858A6C55CD}" destId="{DA0CF8C9-179E-8A47-8D57-D2781AC4224D}" srcOrd="1" destOrd="0" parTransId="{3BBC6D88-81D6-FA4E-BDB4-A21335FA8579}" sibTransId="{BB4827DB-AF65-FB49-BE38-56C2BE24E8A8}"/>
    <dgm:cxn modelId="{406A0444-BD9B-9F4B-8C4D-4FF8E16881BD}" type="presOf" srcId="{DB04D230-BDD2-6A42-9961-132F63A2D7FF}" destId="{E85F82A7-5672-2A40-9A2E-F8A0C9290D83}" srcOrd="0" destOrd="0" presId="urn:microsoft.com/office/officeart/2005/8/layout/cycle1"/>
    <dgm:cxn modelId="{D8BB02F8-9A30-444D-8997-B576A6BD3F40}" srcId="{0E9EDC06-2409-1242-8A37-D3858A6C55CD}" destId="{DB04D230-BDD2-6A42-9961-132F63A2D7FF}" srcOrd="2" destOrd="0" parTransId="{2FF57FCD-74C4-9940-A9BC-DE7EB699BE59}" sibTransId="{D66ACF77-EFE9-1C4A-B614-E82C9B1D0F04}"/>
    <dgm:cxn modelId="{DC8EA75A-CBAF-BA40-A318-67369E7D9487}" type="presOf" srcId="{BB4827DB-AF65-FB49-BE38-56C2BE24E8A8}" destId="{25198B22-FAA1-2546-A32D-BD622390DDAB}" srcOrd="0" destOrd="0" presId="urn:microsoft.com/office/officeart/2005/8/layout/cycle1"/>
    <dgm:cxn modelId="{4684BD40-DD27-5D4C-A764-144321CBCC0C}" type="presOf" srcId="{C6E3719C-5FF9-2148-ABA2-B7169486CB6C}" destId="{4174D4A5-53B0-8D44-BE04-EEE5EB0A579B}" srcOrd="0" destOrd="0" presId="urn:microsoft.com/office/officeart/2005/8/layout/cycle1"/>
    <dgm:cxn modelId="{D6E5BD27-AF57-154C-8778-C77B242CD70A}" type="presOf" srcId="{D66ACF77-EFE9-1C4A-B614-E82C9B1D0F04}" destId="{5D8E1F47-0A5C-A04B-A088-8582552542A5}" srcOrd="0" destOrd="0" presId="urn:microsoft.com/office/officeart/2005/8/layout/cycle1"/>
    <dgm:cxn modelId="{5F7A5F83-6D7F-CB41-B475-F82A840C2675}" srcId="{0E9EDC06-2409-1242-8A37-D3858A6C55CD}" destId="{C6E3719C-5FF9-2148-ABA2-B7169486CB6C}" srcOrd="0" destOrd="0" parTransId="{C1EEBAEB-1312-8349-B2CC-5AE7CE9FA1E0}" sibTransId="{2E70C55F-6BDE-6C48-BBC3-60FF956A433F}"/>
    <dgm:cxn modelId="{DCB40F10-C486-384D-B994-13ECEA2C65E3}" type="presOf" srcId="{2E70C55F-6BDE-6C48-BBC3-60FF956A433F}" destId="{EFEEE7CF-CA10-3C4A-9A57-B0B6274C0F35}" srcOrd="0" destOrd="0" presId="urn:microsoft.com/office/officeart/2005/8/layout/cycle1"/>
    <dgm:cxn modelId="{CBC68747-BB6D-4A48-8734-587174BC261D}" type="presOf" srcId="{DA0CF8C9-179E-8A47-8D57-D2781AC4224D}" destId="{EEFC8EF3-07A0-6148-A740-E628E87EBCB6}" srcOrd="0" destOrd="0" presId="urn:microsoft.com/office/officeart/2005/8/layout/cycle1"/>
    <dgm:cxn modelId="{BFE47FF9-3FE7-C343-8748-5C095930588D}" type="presOf" srcId="{0E9EDC06-2409-1242-8A37-D3858A6C55CD}" destId="{0D0C0D43-D00E-B14D-92C8-0305DD4F49B1}" srcOrd="0" destOrd="0" presId="urn:microsoft.com/office/officeart/2005/8/layout/cycle1"/>
    <dgm:cxn modelId="{173BF5B6-8AAD-5E45-A563-377698605752}" type="presParOf" srcId="{0D0C0D43-D00E-B14D-92C8-0305DD4F49B1}" destId="{6C6204F0-B1A2-3144-AAF1-4448B013F6BF}" srcOrd="0" destOrd="0" presId="urn:microsoft.com/office/officeart/2005/8/layout/cycle1"/>
    <dgm:cxn modelId="{FECDF81B-EA76-5A44-A832-EF8538B7503F}" type="presParOf" srcId="{0D0C0D43-D00E-B14D-92C8-0305DD4F49B1}" destId="{4174D4A5-53B0-8D44-BE04-EEE5EB0A579B}" srcOrd="1" destOrd="0" presId="urn:microsoft.com/office/officeart/2005/8/layout/cycle1"/>
    <dgm:cxn modelId="{3D24ED58-8EDB-6E42-B97E-DB846ED1959D}" type="presParOf" srcId="{0D0C0D43-D00E-B14D-92C8-0305DD4F49B1}" destId="{EFEEE7CF-CA10-3C4A-9A57-B0B6274C0F35}" srcOrd="2" destOrd="0" presId="urn:microsoft.com/office/officeart/2005/8/layout/cycle1"/>
    <dgm:cxn modelId="{C5470876-6839-8C42-A870-146934032F5C}" type="presParOf" srcId="{0D0C0D43-D00E-B14D-92C8-0305DD4F49B1}" destId="{B5803189-57EB-2C48-8564-11E21DEFC5C1}" srcOrd="3" destOrd="0" presId="urn:microsoft.com/office/officeart/2005/8/layout/cycle1"/>
    <dgm:cxn modelId="{A5CBFF6B-992D-7D4C-8A61-48D600B7135F}" type="presParOf" srcId="{0D0C0D43-D00E-B14D-92C8-0305DD4F49B1}" destId="{EEFC8EF3-07A0-6148-A740-E628E87EBCB6}" srcOrd="4" destOrd="0" presId="urn:microsoft.com/office/officeart/2005/8/layout/cycle1"/>
    <dgm:cxn modelId="{4E0E85FF-3B79-1C4D-82FA-2200E6E11D99}" type="presParOf" srcId="{0D0C0D43-D00E-B14D-92C8-0305DD4F49B1}" destId="{25198B22-FAA1-2546-A32D-BD622390DDAB}" srcOrd="5" destOrd="0" presId="urn:microsoft.com/office/officeart/2005/8/layout/cycle1"/>
    <dgm:cxn modelId="{08772D2F-551F-2D4F-B68C-E588644ED961}" type="presParOf" srcId="{0D0C0D43-D00E-B14D-92C8-0305DD4F49B1}" destId="{6F9A9340-65E6-7F43-A0E9-D4E805B50859}" srcOrd="6" destOrd="0" presId="urn:microsoft.com/office/officeart/2005/8/layout/cycle1"/>
    <dgm:cxn modelId="{657CF344-96D1-454E-896D-85BE0D1BF10E}" type="presParOf" srcId="{0D0C0D43-D00E-B14D-92C8-0305DD4F49B1}" destId="{E85F82A7-5672-2A40-9A2E-F8A0C9290D83}" srcOrd="7" destOrd="0" presId="urn:microsoft.com/office/officeart/2005/8/layout/cycle1"/>
    <dgm:cxn modelId="{ED6C54B4-6710-DA4A-8B6A-852708EE7476}" type="presParOf" srcId="{0D0C0D43-D00E-B14D-92C8-0305DD4F49B1}" destId="{5D8E1F47-0A5C-A04B-A088-8582552542A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4D4A5-53B0-8D44-BE04-EEE5EB0A579B}">
      <dsp:nvSpPr>
        <dsp:cNvPr id="0" name=""/>
        <dsp:cNvSpPr/>
      </dsp:nvSpPr>
      <dsp:spPr>
        <a:xfrm>
          <a:off x="2398176" y="165871"/>
          <a:ext cx="25152" cy="84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398176" y="165871"/>
        <a:ext cx="25152" cy="843193"/>
      </dsp:txXfrm>
    </dsp:sp>
    <dsp:sp modelId="{EFEEE7CF-CA10-3C4A-9A57-B0B6274C0F35}">
      <dsp:nvSpPr>
        <dsp:cNvPr id="0" name=""/>
        <dsp:cNvSpPr/>
      </dsp:nvSpPr>
      <dsp:spPr>
        <a:xfrm>
          <a:off x="1000371" y="78780"/>
          <a:ext cx="1995938" cy="1995938"/>
        </a:xfrm>
        <a:prstGeom prst="circularArrow">
          <a:avLst>
            <a:gd name="adj1" fmla="val 8238"/>
            <a:gd name="adj2" fmla="val 575214"/>
            <a:gd name="adj3" fmla="val 4772049"/>
            <a:gd name="adj4" fmla="val 19908449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C8EF3-07A0-6148-A740-E628E87EBCB6}">
      <dsp:nvSpPr>
        <dsp:cNvPr id="0" name=""/>
        <dsp:cNvSpPr/>
      </dsp:nvSpPr>
      <dsp:spPr>
        <a:xfrm>
          <a:off x="1688169" y="1395638"/>
          <a:ext cx="25152" cy="84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1688169" y="1395638"/>
        <a:ext cx="25152" cy="843193"/>
      </dsp:txXfrm>
    </dsp:sp>
    <dsp:sp modelId="{25198B22-FAA1-2546-A32D-BD622390DDAB}">
      <dsp:nvSpPr>
        <dsp:cNvPr id="0" name=""/>
        <dsp:cNvSpPr/>
      </dsp:nvSpPr>
      <dsp:spPr>
        <a:xfrm>
          <a:off x="980531" y="108539"/>
          <a:ext cx="1995938" cy="1995938"/>
        </a:xfrm>
        <a:prstGeom prst="circularArrow">
          <a:avLst>
            <a:gd name="adj1" fmla="val 8238"/>
            <a:gd name="adj2" fmla="val 575214"/>
            <a:gd name="adj3" fmla="val 11916337"/>
            <a:gd name="adj4" fmla="val 5452736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F82A7-5672-2A40-9A2E-F8A0C9290D83}">
      <dsp:nvSpPr>
        <dsp:cNvPr id="0" name=""/>
        <dsp:cNvSpPr/>
      </dsp:nvSpPr>
      <dsp:spPr>
        <a:xfrm>
          <a:off x="978163" y="165871"/>
          <a:ext cx="25152" cy="84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978163" y="165871"/>
        <a:ext cx="25152" cy="843193"/>
      </dsp:txXfrm>
    </dsp:sp>
    <dsp:sp modelId="{5D8E1F47-0A5C-A04B-A088-8582552542A5}">
      <dsp:nvSpPr>
        <dsp:cNvPr id="0" name=""/>
        <dsp:cNvSpPr/>
      </dsp:nvSpPr>
      <dsp:spPr>
        <a:xfrm>
          <a:off x="970611" y="49020"/>
          <a:ext cx="1995938" cy="1995938"/>
        </a:xfrm>
        <a:prstGeom prst="circularArrow">
          <a:avLst>
            <a:gd name="adj1" fmla="val 8238"/>
            <a:gd name="adj2" fmla="val 575214"/>
            <a:gd name="adj3" fmla="val 19121965"/>
            <a:gd name="adj4" fmla="val 12702821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4D4A5-53B0-8D44-BE04-EEE5EB0A579B}">
      <dsp:nvSpPr>
        <dsp:cNvPr id="0" name=""/>
        <dsp:cNvSpPr/>
      </dsp:nvSpPr>
      <dsp:spPr>
        <a:xfrm>
          <a:off x="2398176" y="165871"/>
          <a:ext cx="25152" cy="84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398176" y="165871"/>
        <a:ext cx="25152" cy="843193"/>
      </dsp:txXfrm>
    </dsp:sp>
    <dsp:sp modelId="{EFEEE7CF-CA10-3C4A-9A57-B0B6274C0F35}">
      <dsp:nvSpPr>
        <dsp:cNvPr id="0" name=""/>
        <dsp:cNvSpPr/>
      </dsp:nvSpPr>
      <dsp:spPr>
        <a:xfrm>
          <a:off x="1000371" y="78780"/>
          <a:ext cx="1995938" cy="1995938"/>
        </a:xfrm>
        <a:prstGeom prst="circularArrow">
          <a:avLst>
            <a:gd name="adj1" fmla="val 8238"/>
            <a:gd name="adj2" fmla="val 575214"/>
            <a:gd name="adj3" fmla="val 4772049"/>
            <a:gd name="adj4" fmla="val 19908449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C8EF3-07A0-6148-A740-E628E87EBCB6}">
      <dsp:nvSpPr>
        <dsp:cNvPr id="0" name=""/>
        <dsp:cNvSpPr/>
      </dsp:nvSpPr>
      <dsp:spPr>
        <a:xfrm>
          <a:off x="1688169" y="1395638"/>
          <a:ext cx="25152" cy="84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1688169" y="1395638"/>
        <a:ext cx="25152" cy="843193"/>
      </dsp:txXfrm>
    </dsp:sp>
    <dsp:sp modelId="{25198B22-FAA1-2546-A32D-BD622390DDAB}">
      <dsp:nvSpPr>
        <dsp:cNvPr id="0" name=""/>
        <dsp:cNvSpPr/>
      </dsp:nvSpPr>
      <dsp:spPr>
        <a:xfrm>
          <a:off x="980531" y="108539"/>
          <a:ext cx="1995938" cy="1995938"/>
        </a:xfrm>
        <a:prstGeom prst="circularArrow">
          <a:avLst>
            <a:gd name="adj1" fmla="val 8238"/>
            <a:gd name="adj2" fmla="val 575214"/>
            <a:gd name="adj3" fmla="val 11916337"/>
            <a:gd name="adj4" fmla="val 5452736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F82A7-5672-2A40-9A2E-F8A0C9290D83}">
      <dsp:nvSpPr>
        <dsp:cNvPr id="0" name=""/>
        <dsp:cNvSpPr/>
      </dsp:nvSpPr>
      <dsp:spPr>
        <a:xfrm>
          <a:off x="978163" y="165871"/>
          <a:ext cx="25152" cy="84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978163" y="165871"/>
        <a:ext cx="25152" cy="843193"/>
      </dsp:txXfrm>
    </dsp:sp>
    <dsp:sp modelId="{5D8E1F47-0A5C-A04B-A088-8582552542A5}">
      <dsp:nvSpPr>
        <dsp:cNvPr id="0" name=""/>
        <dsp:cNvSpPr/>
      </dsp:nvSpPr>
      <dsp:spPr>
        <a:xfrm>
          <a:off x="970611" y="49020"/>
          <a:ext cx="1995938" cy="1995938"/>
        </a:xfrm>
        <a:prstGeom prst="circularArrow">
          <a:avLst>
            <a:gd name="adj1" fmla="val 8238"/>
            <a:gd name="adj2" fmla="val 575214"/>
            <a:gd name="adj3" fmla="val 19121965"/>
            <a:gd name="adj4" fmla="val 12702821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parts</a:t>
            </a:r>
            <a:r>
              <a:rPr lang="en-US" baseline="0" dirty="0" smtClean="0"/>
              <a:t> in the image on the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3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ヒラギノ角ゴ Pro W3" pitchFamily="-106" charset="-128"/>
              </a:rPr>
              <a:t>Suggest the number of protons moving through the channel as well as the ATPase is more than one.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6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FFCC24-116A-4462-97F3-74AB954B9F54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mgmedia.com/freephotos/fire2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1dO4nNaKY" TargetMode="External"/><Relationship Id="rId2" Type="http://schemas.openxmlformats.org/officeDocument/2006/relationships/hyperlink" Target="https://www.youtube.com/watch?v=xbJ0nbzt5K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2.2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Gill Sans" charset="0"/>
                <a:cs typeface="Gill Sans" charset="0"/>
                <a:sym typeface="Cambria Bold" charset="0"/>
              </a:rPr>
              <a:t>Metabolism –</a:t>
            </a:r>
          </a:p>
          <a:p>
            <a:pPr eaLnBrk="1" hangingPunct="1"/>
            <a:r>
              <a:rPr lang="en-US" sz="3600" b="1" dirty="0" smtClean="0">
                <a:latin typeface="Gill Sans" charset="0"/>
                <a:cs typeface="Gill Sans" charset="0"/>
                <a:sym typeface="Cambria Bold" charset="0"/>
              </a:rPr>
              <a:t>How do your cells release energy from food?</a:t>
            </a:r>
            <a:endParaRPr lang="en-US" sz="3600" b="1" dirty="0">
              <a:latin typeface="Gill Sans" charset="0"/>
              <a:cs typeface="Gill Sans" charset="0"/>
            </a:endParaRPr>
          </a:p>
        </p:txBody>
      </p:sp>
      <p:pic>
        <p:nvPicPr>
          <p:cNvPr id="2" name="Picture 1" descr="Mitochondria 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37" y="3147736"/>
            <a:ext cx="3937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15900" y="-503238"/>
            <a:ext cx="9467850" cy="29241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52" name="toilet"/>
          <p:cNvSpPr>
            <a:spLocks noEditPoints="1" noChangeArrowheads="1"/>
          </p:cNvSpPr>
          <p:nvPr/>
        </p:nvSpPr>
        <p:spPr bwMode="auto">
          <a:xfrm>
            <a:off x="5435600" y="3357563"/>
            <a:ext cx="1439863" cy="15128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252413" y="2565400"/>
            <a:ext cx="9577388" cy="13684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1775" y="1484313"/>
            <a:ext cx="1339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Inter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membrane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space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0188" y="39258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Matrix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051050" y="9810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771775" y="12684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877050" y="3333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4932363" y="2603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619250" y="404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1" name="Oval 14"/>
          <p:cNvSpPr>
            <a:spLocks noChangeArrowheads="1"/>
          </p:cNvSpPr>
          <p:nvPr/>
        </p:nvSpPr>
        <p:spPr bwMode="auto">
          <a:xfrm>
            <a:off x="3348038" y="2603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2" name="Oval 15"/>
          <p:cNvSpPr>
            <a:spLocks noChangeArrowheads="1"/>
          </p:cNvSpPr>
          <p:nvPr/>
        </p:nvSpPr>
        <p:spPr bwMode="auto">
          <a:xfrm>
            <a:off x="7380288" y="16287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5651500" y="134143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14352" name="Oval 17"/>
          <p:cNvSpPr>
            <a:spLocks noChangeArrowheads="1"/>
          </p:cNvSpPr>
          <p:nvPr/>
        </p:nvSpPr>
        <p:spPr bwMode="auto">
          <a:xfrm>
            <a:off x="8316913" y="4762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5" name="Oval 18"/>
          <p:cNvSpPr>
            <a:spLocks noChangeArrowheads="1"/>
          </p:cNvSpPr>
          <p:nvPr/>
        </p:nvSpPr>
        <p:spPr bwMode="auto">
          <a:xfrm>
            <a:off x="6659563" y="112553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6" name="Oval 19"/>
          <p:cNvSpPr>
            <a:spLocks noChangeArrowheads="1"/>
          </p:cNvSpPr>
          <p:nvPr/>
        </p:nvSpPr>
        <p:spPr bwMode="auto">
          <a:xfrm>
            <a:off x="5867400" y="404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7" name="Oval 20"/>
          <p:cNvSpPr>
            <a:spLocks noChangeArrowheads="1"/>
          </p:cNvSpPr>
          <p:nvPr/>
        </p:nvSpPr>
        <p:spPr bwMode="auto">
          <a:xfrm>
            <a:off x="2916238" y="6207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8" name="Oval 21"/>
          <p:cNvSpPr>
            <a:spLocks noChangeArrowheads="1"/>
          </p:cNvSpPr>
          <p:nvPr/>
        </p:nvSpPr>
        <p:spPr bwMode="auto">
          <a:xfrm>
            <a:off x="4716463" y="12684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69" name="Oval 22"/>
          <p:cNvSpPr>
            <a:spLocks noChangeArrowheads="1"/>
          </p:cNvSpPr>
          <p:nvPr/>
        </p:nvSpPr>
        <p:spPr bwMode="auto">
          <a:xfrm>
            <a:off x="7235825" y="9810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0" name="Oval 23"/>
          <p:cNvSpPr>
            <a:spLocks noChangeArrowheads="1"/>
          </p:cNvSpPr>
          <p:nvPr/>
        </p:nvSpPr>
        <p:spPr bwMode="auto">
          <a:xfrm>
            <a:off x="5076825" y="1916113"/>
            <a:ext cx="288925" cy="2889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1" name="Oval 24"/>
          <p:cNvSpPr>
            <a:spLocks noChangeArrowheads="1"/>
          </p:cNvSpPr>
          <p:nvPr/>
        </p:nvSpPr>
        <p:spPr bwMode="auto">
          <a:xfrm>
            <a:off x="7451725" y="5661025"/>
            <a:ext cx="288925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2" name="Oval 25"/>
          <p:cNvSpPr>
            <a:spLocks noChangeArrowheads="1"/>
          </p:cNvSpPr>
          <p:nvPr/>
        </p:nvSpPr>
        <p:spPr bwMode="auto">
          <a:xfrm>
            <a:off x="4211638" y="429260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3" name="Oval 26"/>
          <p:cNvSpPr>
            <a:spLocks noChangeArrowheads="1"/>
          </p:cNvSpPr>
          <p:nvPr/>
        </p:nvSpPr>
        <p:spPr bwMode="auto">
          <a:xfrm>
            <a:off x="4067175" y="6921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14362" name="Oval 27"/>
          <p:cNvSpPr>
            <a:spLocks noChangeArrowheads="1"/>
          </p:cNvSpPr>
          <p:nvPr/>
        </p:nvSpPr>
        <p:spPr bwMode="auto">
          <a:xfrm>
            <a:off x="3994150" y="580548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5" name="Oval 28"/>
          <p:cNvSpPr>
            <a:spLocks noChangeArrowheads="1"/>
          </p:cNvSpPr>
          <p:nvPr/>
        </p:nvSpPr>
        <p:spPr bwMode="auto">
          <a:xfrm>
            <a:off x="3357563" y="785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2554288" y="443706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7" name="AutoShape 30"/>
          <p:cNvSpPr>
            <a:spLocks noChangeArrowheads="1"/>
          </p:cNvSpPr>
          <p:nvPr/>
        </p:nvSpPr>
        <p:spPr bwMode="auto">
          <a:xfrm rot="10800000">
            <a:off x="2984500" y="3573463"/>
            <a:ext cx="576263" cy="792162"/>
          </a:xfrm>
          <a:prstGeom prst="can">
            <a:avLst>
              <a:gd name="adj" fmla="val 3436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8" name="Rectangle 31"/>
          <p:cNvSpPr>
            <a:spLocks noChangeArrowheads="1"/>
          </p:cNvSpPr>
          <p:nvPr/>
        </p:nvSpPr>
        <p:spPr bwMode="auto">
          <a:xfrm>
            <a:off x="2336800" y="2420938"/>
            <a:ext cx="1728788" cy="165576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79" name="AutoShape 32"/>
          <p:cNvSpPr>
            <a:spLocks noChangeArrowheads="1"/>
          </p:cNvSpPr>
          <p:nvPr/>
        </p:nvSpPr>
        <p:spPr bwMode="auto">
          <a:xfrm>
            <a:off x="2984500" y="1916113"/>
            <a:ext cx="576263" cy="576262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80" name="AutoShape 33"/>
          <p:cNvSpPr>
            <a:spLocks noChangeArrowheads="1"/>
          </p:cNvSpPr>
          <p:nvPr/>
        </p:nvSpPr>
        <p:spPr bwMode="auto">
          <a:xfrm>
            <a:off x="5795963" y="1989138"/>
            <a:ext cx="647700" cy="2017712"/>
          </a:xfrm>
          <a:prstGeom prst="can">
            <a:avLst>
              <a:gd name="adj" fmla="val 7788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5435600" y="4941888"/>
            <a:ext cx="1512888" cy="431800"/>
          </a:xfrm>
          <a:prstGeom prst="curvedDownArrow">
            <a:avLst>
              <a:gd name="adj1" fmla="val 35815"/>
              <a:gd name="adj2" fmla="val 105889"/>
              <a:gd name="adj3" fmla="val 33333"/>
            </a:avLst>
          </a:prstGeom>
          <a:solidFill>
            <a:srgbClr val="2C66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2082" name="Text Box 38"/>
          <p:cNvSpPr txBox="1">
            <a:spLocks noChangeArrowheads="1"/>
          </p:cNvSpPr>
          <p:nvPr/>
        </p:nvSpPr>
        <p:spPr bwMode="auto">
          <a:xfrm>
            <a:off x="4932363" y="5367338"/>
            <a:ext cx="99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ADP+P</a:t>
            </a:r>
            <a:r>
              <a:rPr lang="en-US" altLang="en-US" sz="1800" b="1" baseline="-25000">
                <a:ea typeface="ヒラギノ角ゴ Pro W3" pitchFamily="-106" charset="-128"/>
              </a:rPr>
              <a:t>i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6378575" y="53736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ATP</a:t>
            </a:r>
          </a:p>
        </p:txBody>
      </p:sp>
      <p:sp>
        <p:nvSpPr>
          <p:cNvPr id="4138" name="AutoShape 42"/>
          <p:cNvSpPr>
            <a:spLocks noChangeArrowheads="1"/>
          </p:cNvSpPr>
          <p:nvPr/>
        </p:nvSpPr>
        <p:spPr bwMode="auto">
          <a:xfrm rot="2914580">
            <a:off x="5332413" y="2646363"/>
            <a:ext cx="1830387" cy="1519237"/>
          </a:xfrm>
          <a:prstGeom prst="lightningBol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71463" y="4745038"/>
            <a:ext cx="1563687" cy="771525"/>
            <a:chOff x="-168" y="3013"/>
            <a:chExt cx="985" cy="486"/>
          </a:xfrm>
        </p:grpSpPr>
        <p:pic>
          <p:nvPicPr>
            <p:cNvPr id="2087" name="Picture 43" descr="sug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41"/>
            <a:stretch>
              <a:fillRect/>
            </a:stretch>
          </p:blipFill>
          <p:spPr bwMode="auto">
            <a:xfrm>
              <a:off x="-168" y="3013"/>
              <a:ext cx="493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44" descr="f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2"/>
              <a:ext cx="522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37" name="AutoShape 41"/>
          <p:cNvSpPr>
            <a:spLocks noChangeArrowheads="1"/>
          </p:cNvSpPr>
          <p:nvPr/>
        </p:nvSpPr>
        <p:spPr bwMode="auto">
          <a:xfrm rot="-5400000">
            <a:off x="1151732" y="3609181"/>
            <a:ext cx="1225550" cy="1008063"/>
          </a:xfrm>
          <a:prstGeom prst="lightningBol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2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77778E-6 C 0.01059 0.00277 0.00937 0.00348 0.02257 -7.77778E-6 C 0.02587 -0.00093 0.03229 -0.0044 0.03229 -0.0044 C 0.0401 -0.01135 0.03611 -0.00672 0.04357 -0.02153 C 0.04462 -0.02362 0.04566 -0.02593 0.0467 -0.02802 C 0.04774 -0.0301 0.05 -0.0345 0.05 -0.0345 C 0.05382 -0.05024 0.05399 -0.04306 0.05156 -0.05603 C 0.05052 -0.06968 0.0493 -0.08311 0.04826 -0.09677 C 0.04739 -0.10834 0.04514 -0.13126 0.04514 -0.13126 C 0.04409 -0.19885 0.04114 -0.28427 0.05 -0.35278 C 0.05295 -0.3757 0.05677 -0.40996 0.07257 -0.42362 C 0.07864 -0.43635 0.08594 -0.44353 0.09514 -0.45163 C 0.09791 -0.45417 0.10156 -0.45464 0.10486 -0.45603 C 0.10642 -0.45672 0.10955 -0.45811 0.10955 -0.45811 C 0.12847 -0.45579 0.12153 -0.45603 0.13055 -0.45603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3472E-18 C -0.00746 -0.00324 -0.01111 -0.0074 -0.01719 -0.01365 C -0.02743 -0.02384 -0.03906 -0.03356 -0.04826 -0.04606 C -0.05607 -0.05648 -0.06267 -0.06759 -0.07066 -0.07801 C -0.07257 -0.08565 -0.07569 -0.09143 -0.0776 -0.09884 C -0.07864 -0.12708 -0.08021 -0.15208 -0.08437 -0.17916 C -0.08507 -0.21528 -0.08732 -0.25115 -0.08785 -0.28727 C -0.08923 -0.37592 -0.08594 -0.47106 -0.09305 -0.56088 C -0.09705 -0.61157 -0.09062 -0.65648 -0.11892 -0.69421 C -0.12309 -0.71088 -0.11719 -0.69074 -0.12587 -0.70787 C -0.12691 -0.70995 -0.12656 -0.71273 -0.1276 -0.71481 C -0.13125 -0.72222 -0.13646 -0.72801 -0.14132 -0.73333 C -0.14323 -0.73541 -0.14462 -0.73819 -0.14653 -0.74004 C -0.14982 -0.74352 -0.15694 -0.7493 -0.15694 -0.7493 C -0.1592 -0.75393 -0.16232 -0.75787 -0.16371 -0.76319 C -0.16423 -0.76551 -0.16545 -0.77014 -0.16545 -0.77014 " pathEditMode="relative" ptsTypes="fffffffffffffffA">
                                      <p:cBhvr>
                                        <p:cTn id="20" dur="2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96296E-6 C 0.00522 0.00694 0.00869 0.01412 0.01459 0.01944 C 0.01667 0.02384 0.01893 0.02801 0.02101 0.03241 C 0.02206 0.03449 0.02431 0.03889 0.02431 0.03889 C 0.02709 0.05023 0.03022 0.06157 0.0323 0.07315 C 0.03508 0.10393 0.03525 0.13495 0.03716 0.16574 C 0.03629 0.19907 0.03108 0.23958 0.03716 0.27315 C 0.03595 0.3213 0.03421 0.34468 0.03716 0.38935 C 0.03664 0.39653 0.03647 0.4037 0.0356 0.41088 C 0.03525 0.41319 0.03369 0.41505 0.03386 0.41736 C 0.03421 0.42176 0.03716 0.43009 0.03716 0.43009 C 0.03369 0.48843 0.0382 0.46829 0.0323 0.49259 C 0.03074 0.51157 0.02883 0.51713 0.03074 0.53565 C 0.02779 0.54583 0.03178 0.55509 0.029 0.56574 C 0.03074 0.59236 0.03282 0.62176 0.03872 0.64745 C 0.04115 0.6581 0.04411 0.66875 0.04688 0.67963 C 0.0481 0.68356 0.05001 0.69236 0.05001 0.69236 " pathEditMode="relative" ptsTypes="ffffffffffffffffA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C -0.01164 -0.00764 -0.01823 -0.0125 -0.03108 -0.01597 C -0.03785 -0.0206 -0.04445 -0.02199 -0.05174 -0.02523 C -0.06268 -0.02453 -0.07362 -0.02477 -0.08455 -0.02291 C -0.09723 -0.0206 -0.10712 -0.00069 -0.11893 0.00463 C -0.12657 0.01806 -0.13577 0.02709 -0.1448 0.03912 C -0.14688 0.0419 -0.14983 0.04329 -0.15174 0.04607 C -0.16129 0.06042 -0.15608 0.05625 -0.16198 0.06898 C -0.16667 0.07917 -0.17257 0.08889 -0.17761 0.09885 C -0.17882 0.10116 -0.17987 0.10348 -0.18108 0.10579 C -0.1823 0.10811 -0.18455 0.11273 -0.18455 0.11273 C -0.18716 0.12431 -0.19115 0.12199 -0.19653 0.13102 C -0.20209 0.14028 -0.2066 0.15116 -0.21198 0.16088 C -0.2158 0.18102 -0.22431 0.19676 -0.23282 0.21389 C -0.23386 0.21598 -0.23386 0.21852 -0.23455 0.22084 C -0.23768 0.23079 -0.23802 0.2301 -0.24306 0.23912 C -0.2448 0.24815 -0.24775 0.25556 -0.25 0.26436 C -0.25226 0.28588 -0.25348 0.29352 -0.25348 0.31968 C -0.25348 0.37917 -0.25278 0.43912 -0.25174 0.49885 C -0.25157 0.50602 -0.24862 0.52408 -0.24306 0.52871 C -0.24289 0.52894 -0.23021 0.53449 -0.22761 0.53565 C -0.22136 0.53843 -0.21268 0.54468 -0.20695 0.54954 C -0.19462 0.55996 -0.18438 0.575 -0.17414 0.58866 C -0.17223 0.59121 -0.16927 0.59121 -0.16719 0.59329 C -0.16164 0.59838 -0.15712 0.60648 -0.15174 0.61158 C -0.14966 0.61366 -0.14688 0.61412 -0.1448 0.61621 C -0.14098 0.62014 -0.13716 0.62454 -0.13455 0.62986 C -0.13334 0.63218 -0.13264 0.63496 -0.13108 0.63681 C -0.11112 0.65811 -0.13334 0.62917 -0.12414 0.64144 " pathEditMode="relative" ptsTypes="ffffffffffffffffffffffffffffA">
                                      <p:cBhvr>
                                        <p:cTn id="26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 animBg="1"/>
      <p:bldP spid="4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15900" y="-503238"/>
            <a:ext cx="9467850" cy="29241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76" name="toilet"/>
          <p:cNvSpPr>
            <a:spLocks noEditPoints="1" noChangeArrowheads="1"/>
          </p:cNvSpPr>
          <p:nvPr/>
        </p:nvSpPr>
        <p:spPr bwMode="auto">
          <a:xfrm>
            <a:off x="5435600" y="3357563"/>
            <a:ext cx="1439863" cy="15128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252413" y="2565400"/>
            <a:ext cx="9577388" cy="13684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1775" y="1484313"/>
            <a:ext cx="1339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Inter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membrane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space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0188" y="39258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Matrix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051050" y="9810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771775" y="12684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6877050" y="3333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932363" y="2603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1619250" y="404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348038" y="2603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7380288" y="16287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5651500" y="134143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8316913" y="4762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6659563" y="112553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867400" y="404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916238" y="6207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716463" y="12684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7235825" y="9810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5076825" y="1916113"/>
            <a:ext cx="288925" cy="2889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7451725" y="5661025"/>
            <a:ext cx="288925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4211638" y="429260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4067175" y="6921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3994150" y="580548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2625725" y="566102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2554288" y="443706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 rot="10800000">
            <a:off x="2984500" y="3573463"/>
            <a:ext cx="576263" cy="792162"/>
          </a:xfrm>
          <a:prstGeom prst="can">
            <a:avLst>
              <a:gd name="adj" fmla="val 3436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336800" y="2420938"/>
            <a:ext cx="1728788" cy="165576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2984500" y="1916113"/>
            <a:ext cx="576263" cy="576262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795963" y="1989138"/>
            <a:ext cx="647700" cy="2017712"/>
          </a:xfrm>
          <a:prstGeom prst="can">
            <a:avLst>
              <a:gd name="adj" fmla="val 7788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5435600" y="4941888"/>
            <a:ext cx="1512888" cy="431800"/>
          </a:xfrm>
          <a:prstGeom prst="curvedDownArrow">
            <a:avLst>
              <a:gd name="adj1" fmla="val 35815"/>
              <a:gd name="adj2" fmla="val 105889"/>
              <a:gd name="adj3" fmla="val 33333"/>
            </a:avLst>
          </a:prstGeom>
          <a:solidFill>
            <a:srgbClr val="2C66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932363" y="5367338"/>
            <a:ext cx="99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ADP+P</a:t>
            </a:r>
            <a:r>
              <a:rPr lang="en-US" altLang="en-US" sz="1800" b="1" baseline="-25000">
                <a:ea typeface="ヒラギノ角ゴ Pro W3" pitchFamily="-106" charset="-128"/>
              </a:rPr>
              <a:t>i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6378575" y="53736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ATP</a:t>
            </a: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 rot="2914580">
            <a:off x="5332413" y="2646363"/>
            <a:ext cx="1830387" cy="1519237"/>
          </a:xfrm>
          <a:prstGeom prst="lightningBol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71463" y="4745038"/>
            <a:ext cx="1563687" cy="771525"/>
            <a:chOff x="-168" y="3013"/>
            <a:chExt cx="985" cy="486"/>
          </a:xfrm>
        </p:grpSpPr>
        <p:pic>
          <p:nvPicPr>
            <p:cNvPr id="3111" name="Picture 38" descr="sug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41"/>
            <a:stretch>
              <a:fillRect/>
            </a:stretch>
          </p:blipFill>
          <p:spPr bwMode="auto">
            <a:xfrm>
              <a:off x="-168" y="3013"/>
              <a:ext cx="493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Picture 39" descr="f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2"/>
              <a:ext cx="522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32" name="AutoShape 40"/>
          <p:cNvSpPr>
            <a:spLocks noChangeArrowheads="1"/>
          </p:cNvSpPr>
          <p:nvPr/>
        </p:nvSpPr>
        <p:spPr bwMode="auto">
          <a:xfrm rot="-5400000">
            <a:off x="1151732" y="3609181"/>
            <a:ext cx="1225550" cy="1008063"/>
          </a:xfrm>
          <a:prstGeom prst="lightningBol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4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77778E-6 C 0.01059 0.00277 0.00937 0.00348 0.02257 -7.77778E-6 C 0.02587 -0.00093 0.03229 -0.0044 0.03229 -0.0044 C 0.0401 -0.01135 0.03611 -0.00672 0.04357 -0.02153 C 0.04462 -0.02362 0.04566 -0.02593 0.0467 -0.02802 C 0.04774 -0.0301 0.05 -0.0345 0.05 -0.0345 C 0.05382 -0.05024 0.05399 -0.04306 0.05156 -0.05603 C 0.05052 -0.06968 0.0493 -0.08311 0.04826 -0.09677 C 0.04739 -0.10834 0.04514 -0.13126 0.04514 -0.13126 C 0.04409 -0.19885 0.04114 -0.28427 0.05 -0.35278 C 0.05295 -0.3757 0.05677 -0.40996 0.07257 -0.42362 C 0.07864 -0.43635 0.08594 -0.44353 0.09514 -0.45163 C 0.09791 -0.45417 0.10156 -0.45464 0.10486 -0.45603 C 0.10642 -0.45672 0.10955 -0.45811 0.10955 -0.45811 C 0.12847 -0.45579 0.12153 -0.45603 0.13055 -0.45603 " pathEditMode="relative" ptsTypes="ffffffffffffffA">
                                      <p:cBhvr>
                                        <p:cTn id="17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96296E-6 C 0.00522 0.00694 0.00869 0.01412 0.01459 0.01944 C 0.01667 0.02384 0.01893 0.02801 0.02101 0.03241 C 0.02206 0.03449 0.02431 0.03889 0.02431 0.03889 C 0.02709 0.05023 0.03022 0.06157 0.0323 0.07315 C 0.03508 0.10393 0.03525 0.13495 0.03716 0.16574 C 0.03629 0.19907 0.03108 0.23958 0.03716 0.27315 C 0.03595 0.3213 0.03421 0.34468 0.03716 0.38935 C 0.03664 0.39653 0.03647 0.4037 0.0356 0.41088 C 0.03525 0.41319 0.03369 0.41505 0.03386 0.41736 C 0.03421 0.42176 0.03716 0.43009 0.03716 0.43009 C 0.03369 0.48843 0.0382 0.46829 0.0323 0.49259 C 0.03074 0.51157 0.02883 0.51713 0.03074 0.53565 C 0.02779 0.54583 0.03178 0.55509 0.029 0.56574 C 0.03074 0.59236 0.03282 0.62176 0.03872 0.64745 C 0.04115 0.6581 0.04411 0.66875 0.04688 0.67963 C 0.0481 0.68356 0.05001 0.69236 0.05001 0.69236 " pathEditMode="relative" ptsTypes="ffffffffffffffffA">
                                      <p:cBhvr>
                                        <p:cTn id="20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20" grpId="0" animBg="1"/>
      <p:bldP spid="8225" grpId="0" animBg="1"/>
      <p:bldP spid="8227" grpId="0"/>
      <p:bldP spid="8228" grpId="0" animBg="1"/>
      <p:bldP spid="82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87338" y="-503238"/>
            <a:ext cx="9467851" cy="29241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ヒラギノ角ゴ Pro W3" pitchFamily="-106" charset="-128"/>
            </a:endParaRPr>
          </a:p>
        </p:txBody>
      </p:sp>
      <p:sp>
        <p:nvSpPr>
          <p:cNvPr id="4100" name="toilet"/>
          <p:cNvSpPr>
            <a:spLocks noEditPoints="1" noChangeArrowheads="1"/>
          </p:cNvSpPr>
          <p:nvPr/>
        </p:nvSpPr>
        <p:spPr bwMode="auto">
          <a:xfrm>
            <a:off x="4643438" y="3357563"/>
            <a:ext cx="1439862" cy="15128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252413" y="2565400"/>
            <a:ext cx="9577388" cy="13684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1775" y="1484313"/>
            <a:ext cx="1339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Inter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membrane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space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30188" y="39258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Matrix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051050" y="9810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771775" y="12684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877050" y="3333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4932363" y="2603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619250" y="404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3348038" y="2603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5651500" y="134143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8316913" y="4762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2" name="Oval 18"/>
          <p:cNvSpPr>
            <a:spLocks noChangeArrowheads="1"/>
          </p:cNvSpPr>
          <p:nvPr/>
        </p:nvSpPr>
        <p:spPr bwMode="auto">
          <a:xfrm>
            <a:off x="6659563" y="112553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5867400" y="4048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4" name="Oval 20"/>
          <p:cNvSpPr>
            <a:spLocks noChangeArrowheads="1"/>
          </p:cNvSpPr>
          <p:nvPr/>
        </p:nvSpPr>
        <p:spPr bwMode="auto">
          <a:xfrm>
            <a:off x="2916238" y="6207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5" name="Oval 21"/>
          <p:cNvSpPr>
            <a:spLocks noChangeArrowheads="1"/>
          </p:cNvSpPr>
          <p:nvPr/>
        </p:nvSpPr>
        <p:spPr bwMode="auto">
          <a:xfrm>
            <a:off x="4716463" y="12684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6" name="Oval 22"/>
          <p:cNvSpPr>
            <a:spLocks noChangeArrowheads="1"/>
          </p:cNvSpPr>
          <p:nvPr/>
        </p:nvSpPr>
        <p:spPr bwMode="auto">
          <a:xfrm>
            <a:off x="7235825" y="98107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7" name="Oval 24"/>
          <p:cNvSpPr>
            <a:spLocks noChangeArrowheads="1"/>
          </p:cNvSpPr>
          <p:nvPr/>
        </p:nvSpPr>
        <p:spPr bwMode="auto">
          <a:xfrm>
            <a:off x="7451725" y="5661025"/>
            <a:ext cx="288925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8" name="Oval 26"/>
          <p:cNvSpPr>
            <a:spLocks noChangeArrowheads="1"/>
          </p:cNvSpPr>
          <p:nvPr/>
        </p:nvSpPr>
        <p:spPr bwMode="auto">
          <a:xfrm>
            <a:off x="4067175" y="692150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19" name="Oval 27"/>
          <p:cNvSpPr>
            <a:spLocks noChangeArrowheads="1"/>
          </p:cNvSpPr>
          <p:nvPr/>
        </p:nvSpPr>
        <p:spPr bwMode="auto">
          <a:xfrm>
            <a:off x="3562350" y="5805488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0" name="Oval 28"/>
          <p:cNvSpPr>
            <a:spLocks noChangeArrowheads="1"/>
          </p:cNvSpPr>
          <p:nvPr/>
        </p:nvSpPr>
        <p:spPr bwMode="auto">
          <a:xfrm>
            <a:off x="2193925" y="5661025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1" name="Oval 29"/>
          <p:cNvSpPr>
            <a:spLocks noChangeArrowheads="1"/>
          </p:cNvSpPr>
          <p:nvPr/>
        </p:nvSpPr>
        <p:spPr bwMode="auto">
          <a:xfrm>
            <a:off x="2122488" y="443706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2" name="AutoShape 30"/>
          <p:cNvSpPr>
            <a:spLocks noChangeArrowheads="1"/>
          </p:cNvSpPr>
          <p:nvPr/>
        </p:nvSpPr>
        <p:spPr bwMode="auto">
          <a:xfrm rot="10800000">
            <a:off x="2552700" y="3573463"/>
            <a:ext cx="576263" cy="792162"/>
          </a:xfrm>
          <a:prstGeom prst="can">
            <a:avLst>
              <a:gd name="adj" fmla="val 3436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1905000" y="2420938"/>
            <a:ext cx="1728788" cy="165576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4" name="AutoShape 32"/>
          <p:cNvSpPr>
            <a:spLocks noChangeArrowheads="1"/>
          </p:cNvSpPr>
          <p:nvPr/>
        </p:nvSpPr>
        <p:spPr bwMode="auto">
          <a:xfrm>
            <a:off x="2552700" y="1916113"/>
            <a:ext cx="576263" cy="576262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5" name="AutoShape 33"/>
          <p:cNvSpPr>
            <a:spLocks noChangeArrowheads="1"/>
          </p:cNvSpPr>
          <p:nvPr/>
        </p:nvSpPr>
        <p:spPr bwMode="auto">
          <a:xfrm>
            <a:off x="5003800" y="1989138"/>
            <a:ext cx="647700" cy="2017712"/>
          </a:xfrm>
          <a:prstGeom prst="can">
            <a:avLst>
              <a:gd name="adj" fmla="val 7788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4126" name="Text Box 35"/>
          <p:cNvSpPr txBox="1">
            <a:spLocks noChangeArrowheads="1"/>
          </p:cNvSpPr>
          <p:nvPr/>
        </p:nvSpPr>
        <p:spPr bwMode="auto">
          <a:xfrm rot="-5400000">
            <a:off x="4472782" y="3032918"/>
            <a:ext cx="172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ATP Synthase</a:t>
            </a: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380288" y="1700213"/>
            <a:ext cx="288925" cy="288925"/>
          </a:xfrm>
          <a:prstGeom prst="ellipse">
            <a:avLst/>
          </a:prstGeom>
          <a:solidFill>
            <a:srgbClr val="FB1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ヒラギノ角ゴ Pro W3" pitchFamily="-106" charset="-128"/>
            </a:endParaRPr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6731000" y="2276475"/>
            <a:ext cx="936625" cy="1800225"/>
          </a:xfrm>
          <a:prstGeom prst="can">
            <a:avLst>
              <a:gd name="adj" fmla="val 48051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ヒラギノ角ゴ Pro W3" pitchFamily="-106" charset="-128"/>
              </a:rPr>
              <a:t>DNP</a:t>
            </a:r>
          </a:p>
        </p:txBody>
      </p:sp>
      <p:pic>
        <p:nvPicPr>
          <p:cNvPr id="6191" name="Picture 47" descr="fir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439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8" descr="fir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439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49" descr="fir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439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0" descr="fir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439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1" descr="fir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439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AutoShape 55"/>
          <p:cNvSpPr>
            <a:spLocks noChangeArrowheads="1"/>
          </p:cNvSpPr>
          <p:nvPr/>
        </p:nvSpPr>
        <p:spPr bwMode="auto">
          <a:xfrm>
            <a:off x="4645025" y="2636838"/>
            <a:ext cx="1295400" cy="1152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2"/>
                </a:moveTo>
                <a:cubicBezTo>
                  <a:pt x="18165" y="13895"/>
                  <a:pt x="18635" y="12365"/>
                  <a:pt x="18635" y="10800"/>
                </a:cubicBezTo>
                <a:cubicBezTo>
                  <a:pt x="18635" y="6472"/>
                  <a:pt x="15127" y="2965"/>
                  <a:pt x="10800" y="2965"/>
                </a:cubicBezTo>
                <a:cubicBezTo>
                  <a:pt x="9234" y="2964"/>
                  <a:pt x="7704" y="3434"/>
                  <a:pt x="6407" y="4311"/>
                </a:cubicBezTo>
                <a:lnTo>
                  <a:pt x="17288" y="15192"/>
                </a:lnTo>
                <a:close/>
                <a:moveTo>
                  <a:pt x="4311" y="6407"/>
                </a:moveTo>
                <a:cubicBezTo>
                  <a:pt x="3434" y="7704"/>
                  <a:pt x="2964" y="9234"/>
                  <a:pt x="2964" y="10799"/>
                </a:cubicBezTo>
                <a:cubicBezTo>
                  <a:pt x="2965" y="15127"/>
                  <a:pt x="6472" y="18635"/>
                  <a:pt x="10800" y="18635"/>
                </a:cubicBezTo>
                <a:cubicBezTo>
                  <a:pt x="12365" y="18635"/>
                  <a:pt x="13895" y="18165"/>
                  <a:pt x="15192" y="17288"/>
                </a:cubicBezTo>
                <a:lnTo>
                  <a:pt x="4311" y="640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92240" y="4292600"/>
            <a:ext cx="2418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DNP protein allows for the flow of protons from the High concentration to the Low concentration until both sides are equal.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6100" y="4795788"/>
            <a:ext cx="2034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gradient means there will no longer be energy released from the protons traveling down the ATP synthase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96296E-6 C -0.00121 0.00463 -0.00192 0.00949 -0.00348 0.01389 C -0.00539 0.01875 -0.01042 0.02755 -0.01042 0.02755 C -0.01511 0.04838 -0.00799 0.01945 -0.01546 0.04144 C -0.01876 0.05139 -0.01963 0.0669 -0.02414 0.07593 C -0.03161 0.09074 -0.03542 0.11111 -0.03786 0.12871 C -0.0349 0.16921 -0.03577 0.14815 -0.03786 0.21389 C -0.03924 0.25463 -0.04254 0.29398 -0.05001 0.33334 C -0.05365 0.35255 -0.05626 0.37107 -0.06372 0.38843 C -0.07032 0.40347 -0.0797 0.41644 -0.08786 0.42986 C -0.09376 0.43959 -0.09897 0.45046 -0.10522 0.45972 C -0.11164 0.46921 -0.12171 0.47894 -0.12761 0.48959 C -0.13855 0.50926 -0.14897 0.53218 -0.16199 0.54954 C -0.16546 0.55417 -0.17032 0.55648 -0.17414 0.56088 C -0.18473 0.57292 -0.19306 0.5838 -0.20695 0.58843 C -0.21702 0.59537 -0.21129 0.5919 -0.22414 0.59769 C -0.22605 0.59861 -0.22744 0.60116 -0.22935 0.60232 C -0.23265 0.6044 -0.23612 0.60533 -0.23959 0.60695 C -0.2415 0.60787 -0.24289 0.61042 -0.2448 0.61158 C -0.25574 0.61806 -0.25522 0.61111 -0.25522 0.61852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40741E-7 C -0.00209 0.01366 -0.00365 0.02754 -0.00521 0.04143 C -0.00192 0.05856 -0.00313 0.04838 -0.00521 0.07592 C -0.00626 0.09004 -0.00921 0.12315 -0.01546 0.13565 C -0.01893 0.14259 -0.0224 0.14954 -0.02587 0.15648 C -0.03195 0.16875 -0.04376 0.17685 -0.05174 0.18634 C -0.07223 0.21018 -0.05209 0.19097 -0.0724 0.20926 C -0.08178 0.21782 -0.08872 0.23055 -0.09827 0.23912 C -0.10417 0.25092 -0.11146 0.26134 -0.11719 0.27361 C -0.11823 0.27569 -0.11806 0.27847 -0.11893 0.28055 C -0.12605 0.29954 -0.1283 0.32083 -0.13455 0.34028 C -0.13698 0.34792 -0.14063 0.35509 -0.14306 0.36319 C -0.15365 0.39907 -0.15973 0.43704 -0.16893 0.47361 C -0.16962 0.47616 -0.17153 0.47801 -0.1724 0.48055 C -0.17483 0.48727 -0.17657 0.49467 -0.17935 0.50116 C -0.18143 0.50602 -0.1849 0.50972 -0.18629 0.51504 C -0.19358 0.54398 -0.20799 0.57037 -0.22067 0.5956 C -0.22466 0.6037 -0.2323 0.6081 -0.23629 0.6162 C -0.24827 0.64004 -0.27344 0.66458 -0.29306 0.67592 C -0.30001 0.67986 -0.30504 0.68657 -0.31216 0.68981 C -0.32396 0.70069 -0.3441 0.70717 -0.35869 0.71042 C -0.41546 0.70856 -0.47101 0.70463 -0.52761 0.71042 C -0.55157 0.70393 -0.57622 0.69954 -0.60001 0.69213 C -0.62223 0.68518 -0.64237 0.67847 -0.66546 0.67592 C -0.66945 0.67662 -0.67362 0.67778 -0.67761 0.67824 C -0.68508 0.67917 -0.69254 0.6794 -0.70001 0.68055 C -0.71042 0.68217 -0.72067 0.68704 -0.73108 0.68981 C -0.73334 0.69143 -0.7356 0.69329 -0.73803 0.69444 C -0.74028 0.6956 -0.74271 0.69537 -0.7448 0.69653 C -0.7599 0.70486 -0.77379 0.72129 -0.78976 0.72662 C -0.8066 0.74329 -0.82292 0.75949 -0.84133 0.77245 " pathEditMode="relative" ptsTypes="ffffffffffffffffffffffffffffffA">
                                      <p:cBhvr>
                                        <p:cTn id="13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2.22222E-6 C 0.00833 0.02847 0.01302 0.06042 0.02413 0.08727 C 0.03194 0.10625 0.04288 0.11991 0.05503 0.13333 C 0.07274 0.15301 0.0493 0.12778 0.06371 0.14699 C 0.0651 0.14884 0.06736 0.14977 0.06892 0.15162 C 0.07777 0.16204 0.08489 0.17269 0.09479 0.18148 C 0.10156 0.19491 0.10885 0.20833 0.11371 0.22292 C 0.12222 0.24815 0.12413 0.27384 0.12743 0.30093 C 0.12916 0.31482 0.13055 0.3287 0.13264 0.34236 C 0.13385 0.35 0.13611 0.36551 0.13611 0.36551 C 0.13559 0.38611 0.13559 0.40694 0.13437 0.42755 C 0.13333 0.44398 0.12882 0.46181 0.12586 0.47801 C 0.11961 0.51319 0.10989 0.57199 0.08611 0.59306 C 0.07916 0.60694 0.06701 0.61597 0.05677 0.62523 C 0.0217 0.65694 -0.02431 0.66574 -0.06563 0.66875 C -0.07969 0.66782 -0.10348 0.66713 -0.1191 0.66435 C -0.12848 0.66273 -0.1375 0.65764 -0.1467 0.65509 C -0.16233 0.65093 -0.17726 0.64769 -0.19323 0.64583 C -0.21632 0.64815 -0.23924 0.65093 -0.26216 0.65509 C -0.27761 0.65787 -0.27587 0.66343 -0.27587 0.65046 " pathEditMode="relative" ptsTypes="fffffffffffffffffffA">
                                      <p:cBhvr>
                                        <p:cTn id="15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22222E-6 -4.44444E-6 C 0.00053 0.00463 0.00088 0.00926 0.00174 0.01389 C 0.00261 0.01852 0.00522 0.02755 0.00522 0.02755 C 0.00643 0.04838 0.00765 0.06551 0.01216 0.08519 C 0.01372 0.09213 0.01563 0.09884 0.01737 0.10579 C 0.01876 0.11111 0.02431 0.11968 0.02431 0.11968 C 0.02848 0.13773 0.04167 0.15324 0.05522 0.15857 C 0.06303 0.17408 0.05383 0.1588 0.0639 0.16783 C 0.07692 0.1794 0.06199 0.17153 0.07431 0.17709 C 0.09358 0.19491 0.12136 0.19352 0.14324 0.19537 C 0.19636 0.19352 0.24445 0.18426 0.29497 0.20695 C 0.31338 0.21528 0.33056 0.22454 0.34671 0.23912 C 0.35365 0.24537 0.36025 0.24908 0.36737 0.25533 C 0.3691 0.25672 0.37258 0.25972 0.37258 0.25972 C 0.37362 0.26204 0.37449 0.26482 0.37588 0.26667 C 0.37726 0.26875 0.37969 0.26922 0.38108 0.2713 C 0.3823 0.27315 0.38178 0.27616 0.38282 0.27824 C 0.38421 0.28102 0.38629 0.28287 0.38803 0.28519 C 0.39324 0.30579 0.39827 0.32662 0.40348 0.34722 C 0.40643 0.35926 0.41042 0.37153 0.41216 0.38403 C 0.42067 0.44584 0.42813 0.50834 0.44324 0.56783 C 0.44619 0.5794 0.45296 0.58912 0.45695 0.6 C 0.4632 0.6169 0.47084 0.63472 0.48108 0.64838 C 0.48664 0.67037 0.50018 0.68565 0.51042 0.70347 C 0.51303 0.70787 0.51511 0.7125 0.51737 0.71736 C 0.51858 0.71968 0.52084 0.72408 0.52084 0.72408 C 0.52397 0.73634 0.52796 0.7463 0.53108 0.75857 C 0.53178 0.76111 0.53369 0.76297 0.53456 0.76528 C 0.53751 0.77408 0.53785 0.7882 0.54324 0.79537 " pathEditMode="relative" ptsTypes="ffffffffffffffffffffffffffffA">
                                      <p:cBhvr>
                                        <p:cTn id="1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05556E-6 1.11111E-6 C 0.01285 -0.01134 0.02935 -0.01991 0.0448 -0.02292 C 0.054 -0.02477 0.0724 -0.02755 0.0724 -0.02755 C 0.09063 -0.02454 0.10244 -0.02315 0.11893 -0.01597 C 0.12067 -0.01528 0.1224 -0.01458 0.12414 -0.01389 C 0.12761 -0.01227 0.13108 -0.01088 0.13455 -0.00926 C 0.13629 -0.00857 0.13959 -0.00695 0.13959 -0.00695 C 0.15122 0.00856 0.13872 -0.00602 0.15001 0.00231 C 0.15747 0.00787 0.1632 0.01343 0.17067 0.01829 C 0.18021 0.02454 0.19167 0.02616 0.20174 0.02986 C 0.22952 0.04005 0.25765 0.04815 0.28612 0.05509 C 0.30678 0.06018 0.32796 0.06366 0.34827 0.0713 C 0.37362 0.08102 0.39983 0.08727 0.42587 0.09421 C 0.43282 0.09606 0.43959 0.09884 0.44653 0.10116 C 0.44879 0.10185 0.45348 0.10347 0.45348 0.10347 C 0.46181 0.11088 0.47084 0.11643 0.47935 0.12407 C 0.48334 0.12778 0.48612 0.13333 0.48959 0.13796 C 0.49254 0.1419 0.49653 0.14421 0.50001 0.14722 C 0.50712 0.15347 0.51442 0.16643 0.52067 0.17477 C 0.52692 0.1831 0.5283 0.19815 0.53108 0.20926 C 0.54289 0.25648 0.54254 0.30972 0.5448 0.35856 C 0.54428 0.36389 0.54341 0.36944 0.54306 0.37477 C 0.54237 0.38403 0.54219 0.39305 0.54133 0.40231 C 0.53785 0.44074 0.52952 0.47986 0.5224 0.51736 C 0.5191 0.53495 0.5158 0.55278 0.51199 0.57014 C 0.51094 0.57477 0.50973 0.5794 0.50869 0.58403 C 0.50817 0.58634 0.50695 0.59074 0.50695 0.59074 C 0.50521 0.58912 0.50174 0.58611 0.50174 0.58611 " pathEditMode="relative" ptsTypes="fffffffffffffffffffffffffffA">
                                      <p:cBhvr>
                                        <p:cTn id="19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8" grpId="0" animBg="1"/>
      <p:bldP spid="6161" grpId="0" animBg="1"/>
      <p:bldP spid="6163" grpId="0" animBg="1"/>
      <p:bldP spid="6185" grpId="0" animBg="1"/>
      <p:bldP spid="6186" grpId="0" animBg="1"/>
      <p:bldP spid="619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64940"/>
            <a:ext cx="4348406" cy="306819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Gill Sans"/>
              <a:cs typeface="Gill Sans"/>
            </a:endParaRPr>
          </a:p>
          <a:p>
            <a:endParaRPr lang="en-US" sz="2800" dirty="0" smtClean="0">
              <a:latin typeface="Gill Sans"/>
              <a:cs typeface="Gill Sans"/>
            </a:endParaRPr>
          </a:p>
          <a:p>
            <a:endParaRPr lang="en-US" sz="2800" dirty="0">
              <a:latin typeface="Gill Sans"/>
              <a:cs typeface="Gill Sans"/>
            </a:endParaRPr>
          </a:p>
          <a:p>
            <a:r>
              <a:rPr lang="en-US" sz="2800" dirty="0" smtClean="0">
                <a:latin typeface="Gill Sans"/>
                <a:cs typeface="Gill Sans"/>
              </a:rPr>
              <a:t>Should </a:t>
            </a:r>
            <a:r>
              <a:rPr lang="en-US" sz="2800" dirty="0" err="1" smtClean="0">
                <a:latin typeface="Gill Sans"/>
                <a:cs typeface="Gill Sans"/>
              </a:rPr>
              <a:t>Dougie</a:t>
            </a:r>
            <a:r>
              <a:rPr lang="en-US" sz="2800" dirty="0" smtClean="0">
                <a:latin typeface="Gill Sans"/>
                <a:cs typeface="Gill Sans"/>
              </a:rPr>
              <a:t> use DNP to lose weight? 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Case Study Part 3:</a:t>
            </a:r>
            <a:br>
              <a:rPr lang="en-US" dirty="0" smtClean="0"/>
            </a:br>
            <a:r>
              <a:rPr lang="en-US" dirty="0" smtClean="0"/>
              <a:t>What should </a:t>
            </a:r>
            <a:r>
              <a:rPr lang="en-US" dirty="0" err="1" smtClean="0"/>
              <a:t>Dougie</a:t>
            </a:r>
            <a:r>
              <a:rPr lang="en-US" dirty="0" smtClean="0"/>
              <a:t> do?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30" y="1509469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92990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61080"/>
            <a:ext cx="8229600" cy="43307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ill Sans"/>
                <a:cs typeface="Gill Sans"/>
                <a:sym typeface="Times New Roman" charset="0"/>
              </a:rPr>
              <a:t>ATP </a:t>
            </a:r>
            <a:r>
              <a:rPr lang="en-US" b="1" dirty="0">
                <a:latin typeface="Gill Sans"/>
                <a:cs typeface="Gill Sans"/>
                <a:sym typeface="Times New Roman" charset="0"/>
              </a:rPr>
              <a:t>cannot</a:t>
            </a:r>
            <a:r>
              <a:rPr lang="en-US" dirty="0">
                <a:latin typeface="Gill Sans"/>
                <a:cs typeface="Gill Sans"/>
                <a:sym typeface="Times New Roman" charset="0"/>
              </a:rPr>
              <a:t> be transferred from cell to cell but GLUCOSE can!</a:t>
            </a:r>
            <a:endParaRPr lang="en-US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78" y="2104566"/>
            <a:ext cx="4277297" cy="42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67974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13101"/>
            <a:ext cx="8229600" cy="43307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ill Sans"/>
                <a:cs typeface="Gill Sans"/>
                <a:sym typeface="Times New Roman" charset="0"/>
              </a:rPr>
              <a:t>All cells can use glucose to make </a:t>
            </a:r>
            <a:r>
              <a:rPr lang="en-US" dirty="0" smtClean="0">
                <a:latin typeface="Gill Sans"/>
                <a:cs typeface="Gill Sans"/>
                <a:sym typeface="Times New Roman" charset="0"/>
              </a:rPr>
              <a:t>ATP, </a:t>
            </a:r>
            <a:r>
              <a:rPr lang="en-US" dirty="0">
                <a:latin typeface="Gill Sans"/>
                <a:cs typeface="Gill Sans"/>
                <a:sym typeface="Times New Roman" charset="0"/>
              </a:rPr>
              <a:t>but </a:t>
            </a:r>
            <a:r>
              <a:rPr lang="en-US" dirty="0" smtClean="0">
                <a:latin typeface="Gill Sans"/>
                <a:cs typeface="Gill Sans"/>
                <a:sym typeface="Times New Roman" charset="0"/>
              </a:rPr>
              <a:t>not all cells can use fatty acids or amino acids.</a:t>
            </a:r>
          </a:p>
          <a:p>
            <a:pPr marL="304800" indent="-304800"/>
            <a:endParaRPr lang="en-US" dirty="0">
              <a:latin typeface="Gill Sans"/>
              <a:cs typeface="Gill Sans"/>
              <a:sym typeface="Times New Roman" charset="0"/>
            </a:endParaRPr>
          </a:p>
          <a:p>
            <a:pPr marL="304800" indent="-304800"/>
            <a:endParaRPr lang="en-US" dirty="0" smtClean="0">
              <a:latin typeface="Gill Sans"/>
              <a:cs typeface="Gill Sans"/>
              <a:sym typeface="Times New Roman" charset="0"/>
            </a:endParaRPr>
          </a:p>
          <a:p>
            <a:pPr marL="304800" indent="-304800"/>
            <a:endParaRPr lang="en-US" dirty="0">
              <a:latin typeface="Gill Sans"/>
              <a:cs typeface="Gill Sans"/>
              <a:sym typeface="Times New Roman" charset="0"/>
            </a:endParaRPr>
          </a:p>
          <a:p>
            <a:pPr marL="304800" indent="-304800"/>
            <a:endParaRPr lang="en-US" dirty="0" smtClean="0">
              <a:latin typeface="Gill Sans"/>
              <a:cs typeface="Gill Sans"/>
              <a:sym typeface="Times New Roman" charset="0"/>
            </a:endParaRPr>
          </a:p>
          <a:p>
            <a:pPr marL="304800" indent="-304800"/>
            <a:endParaRPr lang="en-US" dirty="0">
              <a:latin typeface="Gill Sans"/>
              <a:cs typeface="Gill Sans"/>
              <a:sym typeface="Times New Roman" charset="0"/>
            </a:endParaRPr>
          </a:p>
          <a:p>
            <a:pPr marL="0" indent="0" algn="ctr">
              <a:buNone/>
            </a:pPr>
            <a:endParaRPr lang="en-US" sz="2400" b="1" dirty="0" smtClean="0">
              <a:latin typeface="Gill Sans"/>
              <a:cs typeface="Gill Sans"/>
              <a:sym typeface="Times New Roman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Gill Sans"/>
                <a:cs typeface="Gill Sans"/>
                <a:sym typeface="Times New Roman" charset="0"/>
              </a:rPr>
              <a:t>The blood and brain must have a constant supply of glucose for the cells to use for energy.</a:t>
            </a:r>
            <a:endParaRPr lang="en-US" sz="2400" b="1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79" y="1970899"/>
            <a:ext cx="3515461" cy="3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86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r>
              <a:rPr lang="en-US" dirty="0">
                <a:latin typeface="Gill Sans"/>
                <a:cs typeface="Gill Sans"/>
                <a:sym typeface="Times New Roman" charset="0"/>
              </a:rPr>
              <a:t>Complete the </a:t>
            </a:r>
            <a:r>
              <a:rPr lang="en-US" dirty="0" smtClean="0">
                <a:latin typeface="Gill Sans"/>
                <a:cs typeface="Gill Sans"/>
                <a:sym typeface="Times New Roman" charset="0"/>
              </a:rPr>
              <a:t>homework questions on the Case Study Worksheet</a:t>
            </a:r>
            <a:r>
              <a:rPr lang="en-US" dirty="0" smtClean="0">
                <a:latin typeface="Times New Roman" charset="0"/>
                <a:cs typeface="Times New Roman" charset="0"/>
                <a:sym typeface="Times New Roman" charset="0"/>
              </a:rPr>
              <a:t>.   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r>
              <a:rPr lang="en-US" dirty="0" smtClean="0">
                <a:latin typeface="Gill Sans"/>
                <a:cs typeface="Gill Sans"/>
                <a:sym typeface="Times New Roman" charset="0"/>
              </a:rPr>
              <a:t>Label the parts of the mitochondrion on the worksheet.</a:t>
            </a:r>
            <a:endParaRPr lang="en-US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Do Now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3" y="1897734"/>
            <a:ext cx="7759476" cy="309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8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>Part 1: </a:t>
            </a:r>
            <a:r>
              <a:rPr lang="en-US" dirty="0" err="1" smtClean="0"/>
              <a:t>Dougie’s</a:t>
            </a:r>
            <a:r>
              <a:rPr lang="en-US" dirty="0" smtClean="0"/>
              <a:t>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7744" y="1816654"/>
            <a:ext cx="6219056" cy="2599017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Read Part 1 of the case study and answer the questions in your groups:</a:t>
            </a:r>
          </a:p>
          <a:p>
            <a:pPr lvl="1"/>
            <a:r>
              <a:rPr lang="en-US" dirty="0" smtClean="0">
                <a:latin typeface="Gill Sans"/>
                <a:cs typeface="Gill Sans"/>
              </a:rPr>
              <a:t>What is the problem </a:t>
            </a:r>
            <a:r>
              <a:rPr lang="en-US" dirty="0" err="1" smtClean="0">
                <a:latin typeface="Gill Sans"/>
                <a:cs typeface="Gill Sans"/>
              </a:rPr>
              <a:t>Dougie</a:t>
            </a:r>
            <a:r>
              <a:rPr lang="en-US" dirty="0" smtClean="0">
                <a:latin typeface="Gill Sans"/>
                <a:cs typeface="Gill Sans"/>
              </a:rPr>
              <a:t> is facing and how is he considering fixing it?</a:t>
            </a:r>
          </a:p>
          <a:p>
            <a:pPr marL="457200" lvl="1" indent="0">
              <a:buNone/>
            </a:pPr>
            <a:endParaRPr lang="en-US" sz="1400" dirty="0" smtClean="0">
              <a:latin typeface="Gill Sans"/>
              <a:cs typeface="Gill Sans"/>
            </a:endParaRPr>
          </a:p>
          <a:p>
            <a:pPr lvl="1"/>
            <a:r>
              <a:rPr lang="en-US" dirty="0" smtClean="0">
                <a:latin typeface="Gill Sans"/>
                <a:cs typeface="Gill Sans"/>
              </a:rPr>
              <a:t>How does the mitochondria transfer energy from sugars and fats to ATP?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4" y="2194858"/>
            <a:ext cx="2018023" cy="36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27318" y="2377736"/>
            <a:ext cx="1479998" cy="13484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7323699" y="2065459"/>
            <a:ext cx="1363101" cy="1557726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7318" y="274638"/>
            <a:ext cx="8504605" cy="1143000"/>
          </a:xfrm>
          <a:ln/>
        </p:spPr>
        <p:txBody>
          <a:bodyPr/>
          <a:lstStyle/>
          <a:p>
            <a:r>
              <a:rPr lang="en-US" dirty="0" smtClean="0"/>
              <a:t>Cells get their energy from ATP </a:t>
            </a:r>
            <a:r>
              <a:rPr lang="en-US" dirty="0"/>
              <a:t>but it is delivered </a:t>
            </a:r>
            <a:r>
              <a:rPr lang="en-US" dirty="0" smtClean="0"/>
              <a:t>as macronutrients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318" y="2793092"/>
            <a:ext cx="187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Amino Acids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3775" y="1609912"/>
            <a:ext cx="14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Glucose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294" y="2793092"/>
            <a:ext cx="187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Fatty Acids</a:t>
            </a:r>
            <a:endParaRPr lang="en-US" sz="2400" b="1" dirty="0">
              <a:latin typeface="Calibri"/>
              <a:cs typeface="Calibri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15793282"/>
              </p:ext>
            </p:extLst>
          </p:nvPr>
        </p:nvGraphicFramePr>
        <p:xfrm>
          <a:off x="2586672" y="2844322"/>
          <a:ext cx="3156966" cy="223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28325" y="3518560"/>
            <a:ext cx="146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Citric Acid Cycle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063" y="5570407"/>
            <a:ext cx="456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ATP synthesis via the electron transport chain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40432" y="2071577"/>
            <a:ext cx="0" cy="828914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2265151" y="1840745"/>
            <a:ext cx="1678624" cy="828913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07675" y="3051957"/>
            <a:ext cx="1629844" cy="466603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1971" y="5267059"/>
            <a:ext cx="0" cy="370999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65151" y="3084115"/>
            <a:ext cx="1328230" cy="78320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0377" y="4805394"/>
            <a:ext cx="222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NADH &amp; FADH</a:t>
            </a:r>
            <a:r>
              <a:rPr lang="en-US" sz="2400" baseline="-25000" dirty="0" smtClean="0">
                <a:latin typeface="Calibri"/>
                <a:cs typeface="Calibri"/>
              </a:rPr>
              <a:t>2</a:t>
            </a:r>
            <a:endParaRPr lang="en-US" sz="2400" baseline="-25000" dirty="0">
              <a:latin typeface="Calibri"/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2654405" y="2900491"/>
            <a:ext cx="4808432" cy="30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27318" y="1188997"/>
            <a:ext cx="1479998" cy="13484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7323699" y="1269972"/>
            <a:ext cx="1363101" cy="1557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2649" y="1632386"/>
            <a:ext cx="219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Amino Acids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3775" y="441058"/>
            <a:ext cx="146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Glucose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294" y="1863218"/>
            <a:ext cx="187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Fatty Acids</a:t>
            </a:r>
            <a:endParaRPr lang="en-US" sz="2800" b="1" dirty="0">
              <a:latin typeface="Calibri"/>
              <a:cs typeface="Calibri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14848171"/>
              </p:ext>
            </p:extLst>
          </p:nvPr>
        </p:nvGraphicFramePr>
        <p:xfrm>
          <a:off x="2601103" y="2570146"/>
          <a:ext cx="3156966" cy="223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28325" y="3295615"/>
            <a:ext cx="146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Citric Acid Cycle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063" y="5570407"/>
            <a:ext cx="456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ATP synthesis via the electron transport chain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40432" y="902723"/>
            <a:ext cx="0" cy="1507137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2265151" y="702668"/>
            <a:ext cx="1678624" cy="798137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28450" y="2268752"/>
            <a:ext cx="1629844" cy="78320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1971" y="4968190"/>
            <a:ext cx="0" cy="669868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34251" y="2268752"/>
            <a:ext cx="1328230" cy="78320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9120" y="1269972"/>
            <a:ext cx="20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504D"/>
                </a:solidFill>
                <a:latin typeface="Calibri"/>
                <a:cs typeface="Calibri"/>
              </a:rPr>
              <a:t>Glycolysis</a:t>
            </a:r>
            <a:endParaRPr lang="en-US" sz="2400" b="1" i="1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20131862">
            <a:off x="5434162" y="2662614"/>
            <a:ext cx="20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504D"/>
                </a:solidFill>
                <a:latin typeface="Calibri"/>
                <a:cs typeface="Calibri"/>
              </a:rPr>
              <a:t>Lipolysis</a:t>
            </a:r>
            <a:endParaRPr lang="en-US" sz="2400" b="1" i="1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19997376">
            <a:off x="1600579" y="698098"/>
            <a:ext cx="263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Calibri"/>
                <a:cs typeface="Calibri"/>
              </a:rPr>
              <a:t>Gluconeogenesis</a:t>
            </a:r>
            <a:endParaRPr lang="en-US" sz="2400" b="1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807938">
            <a:off x="1343636" y="2723847"/>
            <a:ext cx="263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504D"/>
                </a:solidFill>
                <a:latin typeface="Calibri"/>
                <a:cs typeface="Calibri"/>
              </a:rPr>
              <a:t>D</a:t>
            </a:r>
            <a:r>
              <a:rPr lang="en-US" sz="2400" b="1" i="1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lang="en-US" sz="2400" b="1" i="1" dirty="0" smtClean="0">
                <a:solidFill>
                  <a:srgbClr val="C0504D"/>
                </a:solidFill>
                <a:latin typeface="Calibri"/>
                <a:cs typeface="Calibri"/>
              </a:rPr>
              <a:t>amination</a:t>
            </a:r>
            <a:endParaRPr lang="en-US" sz="2400" b="1" i="1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4808" y="4560084"/>
            <a:ext cx="222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NADH &amp; FADH</a:t>
            </a:r>
            <a:r>
              <a:rPr lang="en-US" sz="2400" baseline="-25000" dirty="0" smtClean="0">
                <a:latin typeface="Calibri"/>
                <a:cs typeface="Calibri"/>
              </a:rPr>
              <a:t>2</a:t>
            </a:r>
            <a:endParaRPr lang="en-US" sz="2400" baseline="-25000" dirty="0">
              <a:latin typeface="Calibri"/>
              <a:cs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3003459" y="2479272"/>
            <a:ext cx="4808432" cy="3091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40" y="2954679"/>
            <a:ext cx="2153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Gluconeogenesis = making new glucose from amino acids</a:t>
            </a:r>
          </a:p>
          <a:p>
            <a:endParaRPr lang="en-US" sz="1400" dirty="0"/>
          </a:p>
          <a:p>
            <a:r>
              <a:rPr lang="en-US" sz="1400" dirty="0" smtClean="0"/>
              <a:t>Glycolysis = breaking down glucose</a:t>
            </a:r>
          </a:p>
          <a:p>
            <a:endParaRPr lang="en-US" sz="1400" dirty="0"/>
          </a:p>
          <a:p>
            <a:r>
              <a:rPr lang="en-US" sz="1400" dirty="0" smtClean="0"/>
              <a:t>Lipolysis = breaking down lipids</a:t>
            </a:r>
          </a:p>
          <a:p>
            <a:endParaRPr lang="en-US" sz="1400" dirty="0"/>
          </a:p>
          <a:p>
            <a:r>
              <a:rPr lang="en-US" sz="1400" dirty="0" smtClean="0"/>
              <a:t>Deamination = removing the amine group from amino acids so that only carbons remain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971816" y="3300078"/>
            <a:ext cx="195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Carbons from sugars and fats are shuttled through Citric Acid Cycle, where the energy from is used to put H</a:t>
            </a:r>
            <a:r>
              <a:rPr lang="en-US" baseline="30000" dirty="0" smtClean="0"/>
              <a:t>+</a:t>
            </a:r>
            <a:r>
              <a:rPr lang="en-US" dirty="0" smtClean="0"/>
              <a:t> onto NADH and FADH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257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Case Study Part 2:</a:t>
            </a:r>
            <a:br>
              <a:rPr lang="en-US" dirty="0" smtClean="0"/>
            </a:br>
            <a:r>
              <a:rPr lang="en-US" dirty="0" smtClean="0"/>
              <a:t>What does the mitochondria have to do with DNP?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60957"/>
            <a:ext cx="8229600" cy="2599017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Read Part 2 of the case study and answer the questions in your groups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8" y="3075880"/>
            <a:ext cx="5918692" cy="3374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8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81394"/>
            <a:ext cx="8331430" cy="3847435"/>
          </a:xfrm>
        </p:spPr>
        <p:txBody>
          <a:bodyPr/>
          <a:lstStyle/>
          <a:p>
            <a:r>
              <a:rPr lang="en-US" sz="2800" dirty="0" smtClean="0">
                <a:latin typeface="Gill Sans"/>
                <a:cs typeface="Gill Sans"/>
              </a:rPr>
              <a:t>What happens to ATP and glucose oxidation (glycolysis) levels in response to treatment with DNP?</a:t>
            </a:r>
          </a:p>
          <a:p>
            <a:pPr marL="0" indent="0">
              <a:buNone/>
            </a:pPr>
            <a:endParaRPr lang="en-US" sz="2400" dirty="0" smtClean="0">
              <a:latin typeface="Gill Sans"/>
              <a:cs typeface="Gill Sans"/>
            </a:endParaRPr>
          </a:p>
          <a:p>
            <a:r>
              <a:rPr lang="en-US" sz="2800" dirty="0" smtClean="0">
                <a:latin typeface="Gill Sans"/>
                <a:cs typeface="Gill Sans"/>
              </a:rPr>
              <a:t>What does the proton gradient look like when DNP uncouples </a:t>
            </a:r>
            <a:r>
              <a:rPr lang="en-US" sz="2800" smtClean="0">
                <a:latin typeface="Gill Sans"/>
                <a:cs typeface="Gill Sans"/>
              </a:rPr>
              <a:t>ATP synthesis?</a:t>
            </a:r>
            <a:endParaRPr lang="en-US" sz="2800" dirty="0" smtClean="0">
              <a:latin typeface="Gill Sans"/>
              <a:cs typeface="Gill Sans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Case Study Part 2:</a:t>
            </a:r>
            <a:br>
              <a:rPr lang="en-US" dirty="0" smtClean="0"/>
            </a:br>
            <a:r>
              <a:rPr lang="en-US" dirty="0" smtClean="0"/>
              <a:t>What does the mitochondria have to do with DNP?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4DBA-4DB8-BB4E-899B-170106B60832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64941"/>
            <a:ext cx="8331430" cy="1134538"/>
          </a:xfrm>
        </p:spPr>
        <p:txBody>
          <a:bodyPr/>
          <a:lstStyle/>
          <a:p>
            <a:r>
              <a:rPr lang="en-US" sz="2800" dirty="0" smtClean="0">
                <a:latin typeface="Gill Sans"/>
                <a:cs typeface="Gill Sans"/>
              </a:rPr>
              <a:t>Read Part 3 of the case study and answer the questions in your groups. </a:t>
            </a:r>
            <a:r>
              <a:rPr lang="en-US" sz="2800" dirty="0" smtClean="0">
                <a:latin typeface="Gill Sans"/>
                <a:cs typeface="Gill Sans"/>
                <a:hlinkClick r:id="rId2"/>
              </a:rPr>
              <a:t>ETC</a:t>
            </a:r>
            <a:r>
              <a:rPr lang="en-US" sz="2800" dirty="0" smtClean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  <a:hlinkClick r:id="rId3"/>
              </a:rPr>
              <a:t>ATP Synthase</a:t>
            </a:r>
            <a:endParaRPr lang="en-US" sz="2800" dirty="0" smtClean="0">
              <a:latin typeface="Gill Sans"/>
              <a:cs typeface="Gill Sans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Case Study Part 3:</a:t>
            </a:r>
            <a:br>
              <a:rPr lang="en-US" dirty="0" smtClean="0"/>
            </a:br>
            <a:r>
              <a:rPr lang="en-US" dirty="0" smtClean="0"/>
              <a:t>What should </a:t>
            </a:r>
            <a:r>
              <a:rPr lang="en-US" dirty="0" err="1" smtClean="0"/>
              <a:t>Dougie</a:t>
            </a:r>
            <a:r>
              <a:rPr lang="en-US" dirty="0" smtClean="0"/>
              <a:t> do?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38219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9774</TotalTime>
  <Words>443</Words>
  <Application>Microsoft Office PowerPoint</Application>
  <PresentationFormat>On-screen Show (4:3)</PresentationFormat>
  <Paragraphs>100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MD final colors</vt:lpstr>
      <vt:lpstr>PowerPoint Presentation</vt:lpstr>
      <vt:lpstr>Do Now</vt:lpstr>
      <vt:lpstr>Do Now</vt:lpstr>
      <vt:lpstr>Activity: Part 1: Dougie’s Problem </vt:lpstr>
      <vt:lpstr>Cells get their energy from ATP but it is delivered as macronutrients</vt:lpstr>
      <vt:lpstr>PowerPoint Presentation</vt:lpstr>
      <vt:lpstr>Case Study Part 2: What does the mitochondria have to do with DNP?</vt:lpstr>
      <vt:lpstr>Case Study Part 2: What does the mitochondria have to do with DNP?</vt:lpstr>
      <vt:lpstr>Case Study Part 3: What should Dougie do?</vt:lpstr>
      <vt:lpstr>PowerPoint Presentation</vt:lpstr>
      <vt:lpstr>PowerPoint Presentation</vt:lpstr>
      <vt:lpstr>PowerPoint Presentation</vt:lpstr>
      <vt:lpstr>Case Study Part 3: What should Dougie do?</vt:lpstr>
      <vt:lpstr>Wrap Up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Eagle</cp:lastModifiedBy>
  <cp:revision>228</cp:revision>
  <cp:lastPrinted>2010-11-09T17:54:24Z</cp:lastPrinted>
  <dcterms:created xsi:type="dcterms:W3CDTF">2012-01-20T17:36:20Z</dcterms:created>
  <dcterms:modified xsi:type="dcterms:W3CDTF">2019-02-05T16:19:49Z</dcterms:modified>
</cp:coreProperties>
</file>